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258" r:id="rId3"/>
    <p:sldId id="439" r:id="rId4"/>
    <p:sldId id="484" r:id="rId5"/>
    <p:sldId id="425" r:id="rId6"/>
    <p:sldId id="437" r:id="rId7"/>
    <p:sldId id="485" r:id="rId8"/>
    <p:sldId id="438" r:id="rId9"/>
    <p:sldId id="427" r:id="rId10"/>
    <p:sldId id="426" r:id="rId11"/>
    <p:sldId id="486" r:id="rId12"/>
    <p:sldId id="487" r:id="rId13"/>
    <p:sldId id="429" r:id="rId14"/>
    <p:sldId id="488" r:id="rId15"/>
    <p:sldId id="489" r:id="rId16"/>
    <p:sldId id="490" r:id="rId17"/>
    <p:sldId id="423" r:id="rId18"/>
    <p:sldId id="491" r:id="rId19"/>
    <p:sldId id="413" r:id="rId20"/>
    <p:sldId id="422" r:id="rId21"/>
    <p:sldId id="436" r:id="rId22"/>
    <p:sldId id="492" r:id="rId23"/>
    <p:sldId id="493" r:id="rId24"/>
    <p:sldId id="257" r:id="rId25"/>
    <p:sldId id="494" r:id="rId26"/>
    <p:sldId id="431" r:id="rId27"/>
    <p:sldId id="432" r:id="rId28"/>
    <p:sldId id="434" r:id="rId29"/>
    <p:sldId id="441" r:id="rId30"/>
    <p:sldId id="440" r:id="rId31"/>
    <p:sldId id="477" r:id="rId32"/>
    <p:sldId id="478" r:id="rId33"/>
    <p:sldId id="479" r:id="rId34"/>
    <p:sldId id="455" r:id="rId35"/>
    <p:sldId id="280" r:id="rId36"/>
    <p:sldId id="470" r:id="rId37"/>
    <p:sldId id="277" r:id="rId38"/>
    <p:sldId id="471" r:id="rId39"/>
    <p:sldId id="273" r:id="rId40"/>
    <p:sldId id="274" r:id="rId41"/>
    <p:sldId id="472" r:id="rId42"/>
    <p:sldId id="456" r:id="rId43"/>
    <p:sldId id="480" r:id="rId44"/>
    <p:sldId id="481" r:id="rId45"/>
    <p:sldId id="482" r:id="rId46"/>
    <p:sldId id="483" r:id="rId47"/>
    <p:sldId id="275" r:id="rId48"/>
    <p:sldId id="457" r:id="rId49"/>
    <p:sldId id="495" r:id="rId50"/>
    <p:sldId id="496" r:id="rId51"/>
    <p:sldId id="497" r:id="rId52"/>
    <p:sldId id="498" r:id="rId53"/>
    <p:sldId id="499" r:id="rId54"/>
    <p:sldId id="500" r:id="rId55"/>
    <p:sldId id="458" r:id="rId56"/>
    <p:sldId id="464" r:id="rId57"/>
    <p:sldId id="465" r:id="rId58"/>
    <p:sldId id="259" r:id="rId59"/>
    <p:sldId id="260" r:id="rId60"/>
    <p:sldId id="265" r:id="rId61"/>
    <p:sldId id="466" r:id="rId62"/>
    <p:sldId id="467" r:id="rId63"/>
    <p:sldId id="468" r:id="rId64"/>
    <p:sldId id="469" r:id="rId65"/>
    <p:sldId id="445" r:id="rId66"/>
    <p:sldId id="474" r:id="rId67"/>
    <p:sldId id="459" r:id="rId68"/>
    <p:sldId id="475" r:id="rId69"/>
    <p:sldId id="476" r:id="rId70"/>
    <p:sldId id="461" r:id="rId71"/>
    <p:sldId id="261" r:id="rId72"/>
    <p:sldId id="262" r:id="rId73"/>
    <p:sldId id="463" r:id="rId74"/>
    <p:sldId id="270" r:id="rId75"/>
    <p:sldId id="267" r:id="rId76"/>
    <p:sldId id="268" r:id="rId77"/>
    <p:sldId id="269" r:id="rId78"/>
    <p:sldId id="263" r:id="rId79"/>
    <p:sldId id="271" r:id="rId80"/>
    <p:sldId id="272" r:id="rId81"/>
    <p:sldId id="264" r:id="rId82"/>
    <p:sldId id="428" r:id="rId83"/>
    <p:sldId id="376" r:id="rId84"/>
    <p:sldId id="473" r:id="rId85"/>
    <p:sldId id="266"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O'Brien" initials="JO" lastIdx="2" clrIdx="0">
    <p:extLst>
      <p:ext uri="{19B8F6BF-5375-455C-9EA6-DF929625EA0E}">
        <p15:presenceInfo xmlns:p15="http://schemas.microsoft.com/office/powerpoint/2012/main" userId="S::jdobrien@obrieneng.com::6ab5e620-75a5-49f2-a003-c156dee9a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2F5D"/>
    <a:srgbClr val="B30E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94630"/>
  </p:normalViewPr>
  <p:slideViewPr>
    <p:cSldViewPr snapToGrid="0" snapToObjects="1">
      <p:cViewPr varScale="1">
        <p:scale>
          <a:sx n="85" d="100"/>
          <a:sy n="85" d="100"/>
        </p:scale>
        <p:origin x="756"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SAME Portion of Uniformed Engineer Fields</a:t>
            </a:r>
          </a:p>
        </c:rich>
      </c:tx>
      <c:layout>
        <c:manualLayout>
          <c:xMode val="edge"/>
          <c:yMode val="edge"/>
          <c:x val="0.15883142434241565"/>
          <c:y val="3.874720987531694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806774219337576"/>
          <c:y val="0.11338329947157035"/>
          <c:w val="0.54106412700219597"/>
          <c:h val="0.74718138959574276"/>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0D-462F-A11D-90F4EE8299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0D-462F-A11D-90F4EE8299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80D-462F-A11D-90F4EE8299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80D-462F-A11D-90F4EE829945}"/>
              </c:ext>
            </c:extLst>
          </c:dPt>
          <c:cat>
            <c:strRef>
              <c:f>Sheet1!$A$2:$A$5</c:f>
              <c:strCache>
                <c:ptCount val="4"/>
                <c:pt idx="0">
                  <c:v>Army</c:v>
                </c:pt>
                <c:pt idx="1">
                  <c:v>Navy</c:v>
                </c:pt>
                <c:pt idx="2">
                  <c:v>Air Force</c:v>
                </c:pt>
                <c:pt idx="3">
                  <c:v>Total Uniformed Engineer Force (big 3)</c:v>
                </c:pt>
              </c:strCache>
            </c:strRef>
          </c:cat>
          <c:val>
            <c:numRef>
              <c:f>Sheet1!$B$2:$B$5</c:f>
              <c:numCache>
                <c:formatCode>General</c:formatCode>
                <c:ptCount val="4"/>
                <c:pt idx="0">
                  <c:v>790</c:v>
                </c:pt>
                <c:pt idx="1">
                  <c:v>455</c:v>
                </c:pt>
                <c:pt idx="2">
                  <c:v>883</c:v>
                </c:pt>
                <c:pt idx="3">
                  <c:v>132700</c:v>
                </c:pt>
              </c:numCache>
            </c:numRef>
          </c:val>
          <c:extLst>
            <c:ext xmlns:c16="http://schemas.microsoft.com/office/drawing/2014/chart" uri="{C3380CC4-5D6E-409C-BE32-E72D297353CC}">
              <c16:uniqueId val="{00000000-8CD8-4A21-8F37-6DA4C171190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SAME Uniformed Membership</a:t>
            </a:r>
          </a:p>
        </c:rich>
      </c:tx>
      <c:layout>
        <c:manualLayout>
          <c:xMode val="edge"/>
          <c:yMode val="edge"/>
          <c:x val="0.30524884899393129"/>
          <c:y val="4.417949636126855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04-41D4-86E7-4BAA7BAFA3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04-41D4-86E7-4BAA7BAFA3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04-41D4-86E7-4BAA7BAFA3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04-41D4-86E7-4BAA7BAFA31C}"/>
              </c:ext>
            </c:extLst>
          </c:dPt>
          <c:cat>
            <c:strRef>
              <c:f>Sheet1!$A$2:$A$5</c:f>
              <c:strCache>
                <c:ptCount val="4"/>
                <c:pt idx="0">
                  <c:v>Army</c:v>
                </c:pt>
                <c:pt idx="1">
                  <c:v>Navy</c:v>
                </c:pt>
                <c:pt idx="2">
                  <c:v>Air Force</c:v>
                </c:pt>
                <c:pt idx="3">
                  <c:v>Total Uniformed Engineer Force (big 3)</c:v>
                </c:pt>
              </c:strCache>
            </c:strRef>
          </c:cat>
          <c:val>
            <c:numRef>
              <c:f>Sheet1!$B$2:$B$5</c:f>
              <c:numCache>
                <c:formatCode>General</c:formatCode>
                <c:ptCount val="4"/>
                <c:pt idx="0">
                  <c:v>40000</c:v>
                </c:pt>
                <c:pt idx="1">
                  <c:v>20000</c:v>
                </c:pt>
                <c:pt idx="2">
                  <c:v>30000</c:v>
                </c:pt>
                <c:pt idx="3">
                  <c:v>132700</c:v>
                </c:pt>
              </c:numCache>
            </c:numRef>
          </c:val>
          <c:extLst>
            <c:ext xmlns:c16="http://schemas.microsoft.com/office/drawing/2014/chart" uri="{C3380CC4-5D6E-409C-BE32-E72D297353CC}">
              <c16:uniqueId val="{00000008-3A04-41D4-86E7-4BAA7BAFA31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6-07T12:09:34.735" idx="1">
    <p:pos x="10" y="10"/>
    <p:text>From Mark Handley:</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6-07T12:09:34.735" idx="2">
    <p:pos x="10" y="10"/>
    <p:text>From Mark Handley:</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E9DE1-E5B4-4AE3-9C9B-1692D882709E}"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0EA37-0756-4BB5-BC93-115C104F7C91}" type="slidenum">
              <a:rPr lang="en-US" smtClean="0"/>
              <a:t>‹#›</a:t>
            </a:fld>
            <a:endParaRPr lang="en-US"/>
          </a:p>
        </p:txBody>
      </p:sp>
    </p:spTree>
    <p:extLst>
      <p:ext uri="{BB962C8B-B14F-4D97-AF65-F5344CB8AC3E}">
        <p14:creationId xmlns:p14="http://schemas.microsoft.com/office/powerpoint/2010/main" val="301328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rPr>
              <a:t>Current membership numbers by service </a:t>
            </a:r>
            <a:r>
              <a:rPr lang="en-US" sz="1400" b="1" i="1" dirty="0">
                <a:latin typeface="Calibri" panose="020F0502020204030204" pitchFamily="34" charset="0"/>
                <a:ea typeface="Calibri" panose="020F0502020204030204" pitchFamily="34" charset="0"/>
              </a:rPr>
              <a:t>(started with big 3)</a:t>
            </a:r>
          </a:p>
          <a:p>
            <a:r>
              <a:rPr lang="en-US" dirty="0">
                <a:latin typeface="Calibri" panose="020F0502020204030204" pitchFamily="34" charset="0"/>
                <a:ea typeface="Calibri" panose="020F0502020204030204" pitchFamily="34" charset="0"/>
              </a:rPr>
              <a:t>US Army : 90,000 officer and enlisted engineers (790 members) = 1%</a:t>
            </a:r>
          </a:p>
          <a:p>
            <a:r>
              <a:rPr lang="en-US" dirty="0">
                <a:latin typeface="Calibri" panose="020F0502020204030204" pitchFamily="34" charset="0"/>
                <a:ea typeface="Calibri" panose="020F0502020204030204" pitchFamily="34" charset="0"/>
              </a:rPr>
              <a:t>US Navy: 12,300 officers and enlisted engineers (455 members) = 4%</a:t>
            </a:r>
          </a:p>
          <a:p>
            <a:r>
              <a:rPr lang="en-US" dirty="0">
                <a:latin typeface="Calibri" panose="020F0502020204030204" pitchFamily="34" charset="0"/>
                <a:ea typeface="Calibri" panose="020F0502020204030204" pitchFamily="34" charset="0"/>
              </a:rPr>
              <a:t>US Air Force: 30,400 officers and enlisted engineers (883 members) </a:t>
            </a:r>
            <a:r>
              <a:rPr lang="en-US">
                <a:latin typeface="Calibri" panose="020F0502020204030204" pitchFamily="34" charset="0"/>
                <a:ea typeface="Calibri" panose="020F0502020204030204" pitchFamily="34" charset="0"/>
              </a:rPr>
              <a:t>= 3</a:t>
            </a:r>
            <a:r>
              <a:rPr lang="en-US" dirty="0">
                <a:latin typeface="Calibri" panose="020F0502020204030204" pitchFamily="34" charset="0"/>
                <a:ea typeface="Calibri" panose="020F0502020204030204" pitchFamily="34" charset="0"/>
              </a:rPr>
              <a:t>%</a:t>
            </a:r>
          </a:p>
          <a:p>
            <a:endParaRPr lang="en-US" dirty="0"/>
          </a:p>
          <a:p>
            <a:r>
              <a:rPr lang="en-US" dirty="0"/>
              <a:t>Currently, 12% of our total membership is uniformed.</a:t>
            </a:r>
          </a:p>
          <a:p>
            <a:endParaRPr lang="en-US" dirty="0"/>
          </a:p>
        </p:txBody>
      </p:sp>
      <p:sp>
        <p:nvSpPr>
          <p:cNvPr id="4" name="Slide Number Placeholder 3"/>
          <p:cNvSpPr>
            <a:spLocks noGrp="1"/>
          </p:cNvSpPr>
          <p:nvPr>
            <p:ph type="sldNum" sz="quarter" idx="5"/>
          </p:nvPr>
        </p:nvSpPr>
        <p:spPr/>
        <p:txBody>
          <a:bodyPr/>
          <a:lstStyle/>
          <a:p>
            <a:fld id="{C8408847-729C-4F46-8F90-8FED02B4ED63}" type="slidenum">
              <a:rPr lang="en-US" smtClean="0"/>
              <a:t>36</a:t>
            </a:fld>
            <a:endParaRPr lang="en-US"/>
          </a:p>
        </p:txBody>
      </p:sp>
    </p:spTree>
    <p:extLst>
      <p:ext uri="{BB962C8B-B14F-4D97-AF65-F5344CB8AC3E}">
        <p14:creationId xmlns:p14="http://schemas.microsoft.com/office/powerpoint/2010/main" val="1445443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A096D-A48B-4484-A994-03028F7DA8FD}" type="slidenum">
              <a:rPr lang="en-US" smtClean="0"/>
              <a:t>73</a:t>
            </a:fld>
            <a:endParaRPr lang="en-US"/>
          </a:p>
        </p:txBody>
      </p:sp>
    </p:spTree>
    <p:extLst>
      <p:ext uri="{BB962C8B-B14F-4D97-AF65-F5344CB8AC3E}">
        <p14:creationId xmlns:p14="http://schemas.microsoft.com/office/powerpoint/2010/main" val="255047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A096D-A48B-4484-A994-03028F7DA8FD}" type="slidenum">
              <a:rPr lang="en-US" smtClean="0"/>
              <a:t>74</a:t>
            </a:fld>
            <a:endParaRPr lang="en-US"/>
          </a:p>
        </p:txBody>
      </p:sp>
    </p:spTree>
    <p:extLst>
      <p:ext uri="{BB962C8B-B14F-4D97-AF65-F5344CB8AC3E}">
        <p14:creationId xmlns:p14="http://schemas.microsoft.com/office/powerpoint/2010/main" val="13281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6156C03-744D-4D63-B985-606D44F2DB41}" type="slidenum">
              <a:rPr lang="en-US" smtClean="0"/>
              <a:t>78</a:t>
            </a:fld>
            <a:endParaRPr lang="en-US"/>
          </a:p>
        </p:txBody>
      </p:sp>
    </p:spTree>
    <p:extLst>
      <p:ext uri="{BB962C8B-B14F-4D97-AF65-F5344CB8AC3E}">
        <p14:creationId xmlns:p14="http://schemas.microsoft.com/office/powerpoint/2010/main" val="196313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6156C03-744D-4D63-B985-606D44F2DB41}" type="slidenum">
              <a:rPr lang="en-US" smtClean="0"/>
              <a:t>79</a:t>
            </a:fld>
            <a:endParaRPr lang="en-US"/>
          </a:p>
        </p:txBody>
      </p:sp>
    </p:spTree>
    <p:extLst>
      <p:ext uri="{BB962C8B-B14F-4D97-AF65-F5344CB8AC3E}">
        <p14:creationId xmlns:p14="http://schemas.microsoft.com/office/powerpoint/2010/main" val="333659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6156C03-744D-4D63-B985-606D44F2DB41}" type="slidenum">
              <a:rPr lang="en-US" smtClean="0"/>
              <a:t>80</a:t>
            </a:fld>
            <a:endParaRPr lang="en-US"/>
          </a:p>
        </p:txBody>
      </p:sp>
    </p:spTree>
    <p:extLst>
      <p:ext uri="{BB962C8B-B14F-4D97-AF65-F5344CB8AC3E}">
        <p14:creationId xmlns:p14="http://schemas.microsoft.com/office/powerpoint/2010/main" val="2249094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6156C03-744D-4D63-B985-606D44F2DB41}" type="slidenum">
              <a:rPr lang="en-US" smtClean="0"/>
              <a:t>81</a:t>
            </a:fld>
            <a:endParaRPr lang="en-US"/>
          </a:p>
        </p:txBody>
      </p:sp>
    </p:spTree>
    <p:extLst>
      <p:ext uri="{BB962C8B-B14F-4D97-AF65-F5344CB8AC3E}">
        <p14:creationId xmlns:p14="http://schemas.microsoft.com/office/powerpoint/2010/main" val="362498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rPr>
              <a:t>Current membership numbers by service </a:t>
            </a:r>
            <a:r>
              <a:rPr lang="en-US" sz="1400" b="1" i="1" dirty="0">
                <a:latin typeface="Calibri" panose="020F0502020204030204" pitchFamily="34" charset="0"/>
                <a:ea typeface="Calibri" panose="020F0502020204030204" pitchFamily="34" charset="0"/>
              </a:rPr>
              <a:t>(started with big 3)</a:t>
            </a:r>
          </a:p>
          <a:p>
            <a:r>
              <a:rPr lang="en-US" dirty="0">
                <a:latin typeface="Calibri" panose="020F0502020204030204" pitchFamily="34" charset="0"/>
                <a:ea typeface="Calibri" panose="020F0502020204030204" pitchFamily="34" charset="0"/>
              </a:rPr>
              <a:t>US Army : 90,000 officer and enlisted engineers (790 members) = 1%</a:t>
            </a:r>
          </a:p>
          <a:p>
            <a:r>
              <a:rPr lang="en-US" dirty="0">
                <a:latin typeface="Calibri" panose="020F0502020204030204" pitchFamily="34" charset="0"/>
                <a:ea typeface="Calibri" panose="020F0502020204030204" pitchFamily="34" charset="0"/>
              </a:rPr>
              <a:t>US Navy: 12,300 officers and enlisted engineers (455 members) = 4%</a:t>
            </a:r>
          </a:p>
          <a:p>
            <a:r>
              <a:rPr lang="en-US" dirty="0">
                <a:latin typeface="Calibri" panose="020F0502020204030204" pitchFamily="34" charset="0"/>
                <a:ea typeface="Calibri" panose="020F0502020204030204" pitchFamily="34" charset="0"/>
              </a:rPr>
              <a:t>US Air Force: 30,400 officers and enlisted engineers (883 members) </a:t>
            </a:r>
            <a:r>
              <a:rPr lang="en-US">
                <a:latin typeface="Calibri" panose="020F0502020204030204" pitchFamily="34" charset="0"/>
                <a:ea typeface="Calibri" panose="020F0502020204030204" pitchFamily="34" charset="0"/>
              </a:rPr>
              <a:t>= 3</a:t>
            </a:r>
            <a:r>
              <a:rPr lang="en-US" dirty="0">
                <a:latin typeface="Calibri" panose="020F0502020204030204" pitchFamily="34" charset="0"/>
                <a:ea typeface="Calibri" panose="020F0502020204030204" pitchFamily="34" charset="0"/>
              </a:rPr>
              <a:t>%</a:t>
            </a:r>
          </a:p>
          <a:p>
            <a:endParaRPr lang="en-US" dirty="0"/>
          </a:p>
          <a:p>
            <a:r>
              <a:rPr lang="en-US" dirty="0"/>
              <a:t>Currently, 12% of our total membership is uniformed.</a:t>
            </a:r>
          </a:p>
          <a:p>
            <a:endParaRPr lang="en-US" dirty="0"/>
          </a:p>
        </p:txBody>
      </p:sp>
      <p:sp>
        <p:nvSpPr>
          <p:cNvPr id="4" name="Slide Number Placeholder 3"/>
          <p:cNvSpPr>
            <a:spLocks noGrp="1"/>
          </p:cNvSpPr>
          <p:nvPr>
            <p:ph type="sldNum" sz="quarter" idx="5"/>
          </p:nvPr>
        </p:nvSpPr>
        <p:spPr/>
        <p:txBody>
          <a:bodyPr/>
          <a:lstStyle/>
          <a:p>
            <a:fld id="{C8408847-729C-4F46-8F90-8FED02B4ED63}" type="slidenum">
              <a:rPr lang="en-US" smtClean="0"/>
              <a:t>37</a:t>
            </a:fld>
            <a:endParaRPr lang="en-US"/>
          </a:p>
        </p:txBody>
      </p:sp>
    </p:spTree>
    <p:extLst>
      <p:ext uri="{BB962C8B-B14F-4D97-AF65-F5344CB8AC3E}">
        <p14:creationId xmlns:p14="http://schemas.microsoft.com/office/powerpoint/2010/main" val="62997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Absolutely need UNIFORMED leadership – cannot fall under an industry person.</a:t>
            </a:r>
          </a:p>
        </p:txBody>
      </p:sp>
      <p:sp>
        <p:nvSpPr>
          <p:cNvPr id="4" name="Slide Number Placeholder 3"/>
          <p:cNvSpPr>
            <a:spLocks noGrp="1"/>
          </p:cNvSpPr>
          <p:nvPr>
            <p:ph type="sldNum" sz="quarter" idx="5"/>
          </p:nvPr>
        </p:nvSpPr>
        <p:spPr/>
        <p:txBody>
          <a:bodyPr/>
          <a:lstStyle/>
          <a:p>
            <a:fld id="{C8408847-729C-4F46-8F90-8FED02B4ED63}" type="slidenum">
              <a:rPr lang="en-US" smtClean="0"/>
              <a:t>38</a:t>
            </a:fld>
            <a:endParaRPr lang="en-US"/>
          </a:p>
        </p:txBody>
      </p:sp>
    </p:spTree>
    <p:extLst>
      <p:ext uri="{BB962C8B-B14F-4D97-AF65-F5344CB8AC3E}">
        <p14:creationId xmlns:p14="http://schemas.microsoft.com/office/powerpoint/2010/main" val="35674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journey that absolutely needs to start with membership…</a:t>
            </a:r>
          </a:p>
        </p:txBody>
      </p:sp>
      <p:sp>
        <p:nvSpPr>
          <p:cNvPr id="4" name="Slide Number Placeholder 3"/>
          <p:cNvSpPr>
            <a:spLocks noGrp="1"/>
          </p:cNvSpPr>
          <p:nvPr>
            <p:ph type="sldNum" sz="quarter" idx="5"/>
          </p:nvPr>
        </p:nvSpPr>
        <p:spPr/>
        <p:txBody>
          <a:bodyPr/>
          <a:lstStyle/>
          <a:p>
            <a:fld id="{C8408847-729C-4F46-8F90-8FED02B4ED63}" type="slidenum">
              <a:rPr lang="en-US" smtClean="0"/>
              <a:t>39</a:t>
            </a:fld>
            <a:endParaRPr lang="en-US"/>
          </a:p>
        </p:txBody>
      </p:sp>
    </p:spTree>
    <p:extLst>
      <p:ext uri="{BB962C8B-B14F-4D97-AF65-F5344CB8AC3E}">
        <p14:creationId xmlns:p14="http://schemas.microsoft.com/office/powerpoint/2010/main" val="113766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all-inclusive list.  </a:t>
            </a:r>
          </a:p>
        </p:txBody>
      </p:sp>
      <p:sp>
        <p:nvSpPr>
          <p:cNvPr id="4" name="Slide Number Placeholder 3"/>
          <p:cNvSpPr>
            <a:spLocks noGrp="1"/>
          </p:cNvSpPr>
          <p:nvPr>
            <p:ph type="sldNum" sz="quarter" idx="5"/>
          </p:nvPr>
        </p:nvSpPr>
        <p:spPr/>
        <p:txBody>
          <a:bodyPr/>
          <a:lstStyle/>
          <a:p>
            <a:fld id="{C8408847-729C-4F46-8F90-8FED02B4ED63}" type="slidenum">
              <a:rPr lang="en-US" smtClean="0"/>
              <a:t>40</a:t>
            </a:fld>
            <a:endParaRPr lang="en-US"/>
          </a:p>
        </p:txBody>
      </p:sp>
    </p:spTree>
    <p:extLst>
      <p:ext uri="{BB962C8B-B14F-4D97-AF65-F5344CB8AC3E}">
        <p14:creationId xmlns:p14="http://schemas.microsoft.com/office/powerpoint/2010/main" val="144922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chair could switch off between enlisted and officer, we do not feel that they should be separate as they will achieve more through close collaboration.  The SMTF feels that all three positive decisions will be a step in the </a:t>
            </a:r>
            <a:r>
              <a:rPr lang="en-US"/>
              <a:t>right direction.</a:t>
            </a:r>
          </a:p>
        </p:txBody>
      </p:sp>
      <p:sp>
        <p:nvSpPr>
          <p:cNvPr id="4" name="Slide Number Placeholder 3"/>
          <p:cNvSpPr>
            <a:spLocks noGrp="1"/>
          </p:cNvSpPr>
          <p:nvPr>
            <p:ph type="sldNum" sz="quarter" idx="5"/>
          </p:nvPr>
        </p:nvSpPr>
        <p:spPr/>
        <p:txBody>
          <a:bodyPr/>
          <a:lstStyle/>
          <a:p>
            <a:fld id="{C8408847-729C-4F46-8F90-8FED02B4ED63}" type="slidenum">
              <a:rPr lang="en-US" smtClean="0"/>
              <a:t>41</a:t>
            </a:fld>
            <a:endParaRPr lang="en-US"/>
          </a:p>
        </p:txBody>
      </p:sp>
    </p:spTree>
    <p:extLst>
      <p:ext uri="{BB962C8B-B14F-4D97-AF65-F5344CB8AC3E}">
        <p14:creationId xmlns:p14="http://schemas.microsoft.com/office/powerpoint/2010/main" val="409819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Emails were sent from the database first, then two follow-ups directly from Kathy Off’s email.  </a:t>
            </a:r>
            <a:r>
              <a:rPr lang="en-US" dirty="0" err="1"/>
              <a:t>Bouncebacks</a:t>
            </a:r>
            <a:r>
              <a:rPr lang="en-US" dirty="0"/>
              <a:t> were tracked and handed on to RFPOCs to follow-up.  </a:t>
            </a:r>
          </a:p>
          <a:p>
            <a:pPr marL="174708" indent="-174708">
              <a:buFont typeface="Arial" panose="020B0604020202020204" pitchFamily="34" charset="0"/>
              <a:buChar char="•"/>
            </a:pPr>
            <a:r>
              <a:rPr lang="en-US" dirty="0"/>
              <a:t>The fact that 23 people who are newly invested in last 5 years did not respond to the survey is concerning.  However, overall, we had an EXCELLENT response.</a:t>
            </a:r>
          </a:p>
        </p:txBody>
      </p:sp>
      <p:sp>
        <p:nvSpPr>
          <p:cNvPr id="4" name="Slide Number Placeholder 3"/>
          <p:cNvSpPr>
            <a:spLocks noGrp="1"/>
          </p:cNvSpPr>
          <p:nvPr>
            <p:ph type="sldNum" sz="quarter" idx="5"/>
          </p:nvPr>
        </p:nvSpPr>
        <p:spPr/>
        <p:txBody>
          <a:bodyPr/>
          <a:lstStyle/>
          <a:p>
            <a:fld id="{F7713C5D-F2CD-4AA6-BE16-E63B072F3989}" type="slidenum">
              <a:rPr lang="en-US" smtClean="0"/>
              <a:t>56</a:t>
            </a:fld>
            <a:endParaRPr lang="en-US"/>
          </a:p>
        </p:txBody>
      </p:sp>
    </p:spTree>
    <p:extLst>
      <p:ext uri="{BB962C8B-B14F-4D97-AF65-F5344CB8AC3E}">
        <p14:creationId xmlns:p14="http://schemas.microsoft.com/office/powerpoint/2010/main" val="1830602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chose not to answer the survey are really the issue when talking about engagement of Fellows.  Most Fellows ARE engaged or past the ability to be so.</a:t>
            </a:r>
          </a:p>
        </p:txBody>
      </p:sp>
      <p:sp>
        <p:nvSpPr>
          <p:cNvPr id="4" name="Slide Number Placeholder 3"/>
          <p:cNvSpPr>
            <a:spLocks noGrp="1"/>
          </p:cNvSpPr>
          <p:nvPr>
            <p:ph type="sldNum" sz="quarter" idx="5"/>
          </p:nvPr>
        </p:nvSpPr>
        <p:spPr/>
        <p:txBody>
          <a:bodyPr/>
          <a:lstStyle/>
          <a:p>
            <a:fld id="{F7713C5D-F2CD-4AA6-BE16-E63B072F3989}" type="slidenum">
              <a:rPr lang="en-US" smtClean="0"/>
              <a:t>57</a:t>
            </a:fld>
            <a:endParaRPr lang="en-US"/>
          </a:p>
        </p:txBody>
      </p:sp>
    </p:spTree>
    <p:extLst>
      <p:ext uri="{BB962C8B-B14F-4D97-AF65-F5344CB8AC3E}">
        <p14:creationId xmlns:p14="http://schemas.microsoft.com/office/powerpoint/2010/main" val="51532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13C5D-F2CD-4AA6-BE16-E63B072F3989}" type="slidenum">
              <a:rPr lang="en-US" smtClean="0"/>
              <a:t>58</a:t>
            </a:fld>
            <a:endParaRPr lang="en-US"/>
          </a:p>
        </p:txBody>
      </p:sp>
    </p:spTree>
    <p:extLst>
      <p:ext uri="{BB962C8B-B14F-4D97-AF65-F5344CB8AC3E}">
        <p14:creationId xmlns:p14="http://schemas.microsoft.com/office/powerpoint/2010/main" val="1677123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1C2F5D"/>
                </a:solidFill>
              </a:defRPr>
            </a:lvl1pPr>
          </a:lstStyle>
          <a:p>
            <a:fld id="{1638CC60-A67E-F449-8C01-9283C01316A9}" type="datetimeFigureOut">
              <a:rPr lang="en-US" smtClean="0"/>
              <a:pPr/>
              <a:t>11/10/2022</a:t>
            </a:fld>
            <a:endParaRPr lang="en-US" dirty="0"/>
          </a:p>
        </p:txBody>
      </p:sp>
      <p:sp>
        <p:nvSpPr>
          <p:cNvPr id="6" name="Slide Number Placeholder 5"/>
          <p:cNvSpPr>
            <a:spLocks noGrp="1"/>
          </p:cNvSpPr>
          <p:nvPr>
            <p:ph type="sldNum" sz="quarter" idx="12"/>
          </p:nvPr>
        </p:nvSpPr>
        <p:spPr/>
        <p:txBody>
          <a:bodyPr/>
          <a:lstStyle>
            <a:lvl1pPr>
              <a:defRPr>
                <a:solidFill>
                  <a:srgbClr val="1C2F5D"/>
                </a:solidFill>
              </a:defRPr>
            </a:lvl1pPr>
          </a:lstStyle>
          <a:p>
            <a:fld id="{E0FE408E-4D51-6844-889C-4F5A442FF087}" type="slidenum">
              <a:rPr lang="en-US" smtClean="0"/>
              <a:pPr/>
              <a:t>‹#›</a:t>
            </a:fld>
            <a:endParaRPr lang="en-US" dirty="0"/>
          </a:p>
        </p:txBody>
      </p:sp>
      <p:sp>
        <p:nvSpPr>
          <p:cNvPr id="10" name="TextBox 9"/>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F3E2170E-9886-D344-9F35-4BE056351B52}"/>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412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423278"/>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2748841"/>
            <a:ext cx="10972800" cy="31844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11/10/2022</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B16A26C2-7D4D-584C-92D7-FA600EA3DF73}"/>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33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05665"/>
            <a:ext cx="2743200" cy="450904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1405666"/>
            <a:ext cx="8026400" cy="450904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11/10/2022</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629E4942-AD68-024E-AA93-C48EFA2D064A}"/>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414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22227"/>
            <a:ext cx="10972800" cy="1143000"/>
          </a:xfrm>
        </p:spPr>
        <p:txBody>
          <a:bodyPr/>
          <a:lstStyle/>
          <a:p>
            <a:r>
              <a:rPr lang="en-US"/>
              <a:t>Click to edit Master title style</a:t>
            </a:r>
          </a:p>
        </p:txBody>
      </p:sp>
      <p:sp>
        <p:nvSpPr>
          <p:cNvPr id="3" name="Content Placeholder 2"/>
          <p:cNvSpPr>
            <a:spLocks noGrp="1"/>
          </p:cNvSpPr>
          <p:nvPr>
            <p:ph idx="1"/>
          </p:nvPr>
        </p:nvSpPr>
        <p:spPr>
          <a:xfrm>
            <a:off x="609600" y="2647790"/>
            <a:ext cx="10972800" cy="33132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11/10/2022</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cxnSp>
        <p:nvCxnSpPr>
          <p:cNvPr id="8" name="Straight Connector 7"/>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spTree>
    <p:extLst>
      <p:ext uri="{BB962C8B-B14F-4D97-AF65-F5344CB8AC3E}">
        <p14:creationId xmlns:p14="http://schemas.microsoft.com/office/powerpoint/2010/main" val="847248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8CC60-A67E-F449-8C01-9283C01316A9}" type="datetimeFigureOut">
              <a:rPr lang="en-US" smtClean="0"/>
              <a:t>11/10/2022</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AF523FA7-B868-D04C-8F2A-F3779AD99173}"/>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15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43254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758111"/>
            <a:ext cx="5384800" cy="32493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758111"/>
            <a:ext cx="5384800" cy="32493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8CC60-A67E-F449-8C01-9283C01316A9}" type="datetimeFigureOut">
              <a:rPr lang="en-US" smtClean="0"/>
              <a:t>11/10/2022</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DBE64533-DF6E-7945-BDEA-891ABB9F5F80}"/>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36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88991"/>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54946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3189229"/>
            <a:ext cx="5386917" cy="2790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54946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3189229"/>
            <a:ext cx="5389033" cy="27903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8CC60-A67E-F449-8C01-9283C01316A9}" type="datetimeFigureOut">
              <a:rPr lang="en-US" smtClean="0"/>
              <a:t>11/10/2022</a:t>
            </a:fld>
            <a:endParaRPr lang="en-US"/>
          </a:p>
        </p:txBody>
      </p:sp>
      <p:sp>
        <p:nvSpPr>
          <p:cNvPr id="9" name="Slide Number Placeholder 8"/>
          <p:cNvSpPr>
            <a:spLocks noGrp="1"/>
          </p:cNvSpPr>
          <p:nvPr>
            <p:ph type="sldNum" sz="quarter" idx="12"/>
          </p:nvPr>
        </p:nvSpPr>
        <p:spPr/>
        <p:txBody>
          <a:bodyPr/>
          <a:lstStyle/>
          <a:p>
            <a:fld id="{E0FE408E-4D51-6844-889C-4F5A442FF087}" type="slidenum">
              <a:rPr lang="en-US" smtClean="0"/>
              <a:t>‹#›</a:t>
            </a:fld>
            <a:endParaRPr lang="en-US"/>
          </a:p>
        </p:txBody>
      </p:sp>
      <p:sp>
        <p:nvSpPr>
          <p:cNvPr id="12" name="TextBox 11"/>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3" name="Straight Connector 12">
            <a:extLst>
              <a:ext uri="{FF2B5EF4-FFF2-40B4-BE49-F238E27FC236}">
                <a16:creationId xmlns:a16="http://schemas.microsoft.com/office/drawing/2014/main" id="{3802E3A6-9260-D042-8686-6BA0F389125D}"/>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59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17638"/>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638CC60-A67E-F449-8C01-9283C01316A9}" type="datetimeFigureOut">
              <a:rPr lang="en-US" smtClean="0"/>
              <a:t>11/10/2022</a:t>
            </a:fld>
            <a:endParaRPr lang="en-US"/>
          </a:p>
        </p:txBody>
      </p:sp>
      <p:sp>
        <p:nvSpPr>
          <p:cNvPr id="5" name="Slide Number Placeholder 4"/>
          <p:cNvSpPr>
            <a:spLocks noGrp="1"/>
          </p:cNvSpPr>
          <p:nvPr>
            <p:ph type="sldNum" sz="quarter" idx="12"/>
          </p:nvPr>
        </p:nvSpPr>
        <p:spPr/>
        <p:txBody>
          <a:bodyPr/>
          <a:lstStyle/>
          <a:p>
            <a:fld id="{E0FE408E-4D51-6844-889C-4F5A442FF087}" type="slidenum">
              <a:rPr lang="en-US" smtClean="0"/>
              <a:t>‹#›</a:t>
            </a:fld>
            <a:endParaRPr lang="en-US"/>
          </a:p>
        </p:txBody>
      </p:sp>
      <p:sp>
        <p:nvSpPr>
          <p:cNvPr id="8" name="TextBox 7"/>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9" name="Straight Connector 8">
            <a:extLst>
              <a:ext uri="{FF2B5EF4-FFF2-40B4-BE49-F238E27FC236}">
                <a16:creationId xmlns:a16="http://schemas.microsoft.com/office/drawing/2014/main" id="{66CE58EE-9F54-4243-B469-2D7A2FA072EC}"/>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84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8CC60-A67E-F449-8C01-9283C01316A9}" type="datetimeFigureOut">
              <a:rPr lang="en-US" smtClean="0"/>
              <a:t>11/10/2022</a:t>
            </a:fld>
            <a:endParaRPr lang="en-US"/>
          </a:p>
        </p:txBody>
      </p:sp>
      <p:sp>
        <p:nvSpPr>
          <p:cNvPr id="4" name="Slide Number Placeholder 3"/>
          <p:cNvSpPr>
            <a:spLocks noGrp="1"/>
          </p:cNvSpPr>
          <p:nvPr>
            <p:ph type="sldNum" sz="quarter" idx="12"/>
          </p:nvPr>
        </p:nvSpPr>
        <p:spPr/>
        <p:txBody>
          <a:bodyPr/>
          <a:lstStyle/>
          <a:p>
            <a:fld id="{E0FE408E-4D51-6844-889C-4F5A442FF087}" type="slidenum">
              <a:rPr lang="en-US" smtClean="0"/>
              <a:t>‹#›</a:t>
            </a:fld>
            <a:endParaRPr lang="en-US"/>
          </a:p>
        </p:txBody>
      </p:sp>
      <p:sp>
        <p:nvSpPr>
          <p:cNvPr id="7" name="TextBox 6"/>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8" name="Straight Connector 7">
            <a:extLst>
              <a:ext uri="{FF2B5EF4-FFF2-40B4-BE49-F238E27FC236}">
                <a16:creationId xmlns:a16="http://schemas.microsoft.com/office/drawing/2014/main" id="{C314CB51-38A6-0145-AD8F-4CF4EB827CAD}"/>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21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3510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435101"/>
            <a:ext cx="6815667" cy="4553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597152"/>
            <a:ext cx="4011084" cy="33917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11/10/2022</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BD78CEA5-DF5B-B143-AA5E-27C10155CFD0}"/>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6119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87637"/>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564482"/>
            <a:ext cx="7315200" cy="34138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554376"/>
            <a:ext cx="7315200" cy="4066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11/10/2022</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3671041" y="6384164"/>
            <a:ext cx="4857641" cy="30777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DB16CD28-5C72-D34F-8BD5-DDDF8E15A4C6}"/>
              </a:ext>
            </a:extLst>
          </p:cNvPr>
          <p:cNvCxnSpPr/>
          <p:nvPr userDrawn="1"/>
        </p:nvCxnSpPr>
        <p:spPr>
          <a:xfrm>
            <a:off x="609600" y="6183557"/>
            <a:ext cx="109728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06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8CC60-A67E-F449-8C01-9283C01316A9}" type="datetimeFigureOut">
              <a:rPr lang="en-US" smtClean="0"/>
              <a:t>11/10/2022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E408E-4D51-6844-889C-4F5A442FF087}" type="slidenum">
              <a:rPr lang="en-US" smtClean="0"/>
              <a:t>‹#›</a:t>
            </a:fld>
            <a:endParaRPr lang="en-US"/>
          </a:p>
        </p:txBody>
      </p:sp>
    </p:spTree>
    <p:extLst>
      <p:ext uri="{BB962C8B-B14F-4D97-AF65-F5344CB8AC3E}">
        <p14:creationId xmlns:p14="http://schemas.microsoft.com/office/powerpoint/2010/main" val="292382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snijders.info/vakblog/2013/11/17/btw-tarief-voor-ebooks/"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assuredpartners.com/blog/detail/bid/683/construction/challenges-the-construction-industry-is-facing-in-202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4211" y="1184277"/>
            <a:ext cx="5743575" cy="927099"/>
          </a:xfrm>
        </p:spPr>
        <p:txBody>
          <a:bodyPr/>
          <a:lstStyle/>
          <a:p>
            <a:r>
              <a:rPr lang="en-US" dirty="0"/>
              <a:t>Welcome to Board Day!</a:t>
            </a:r>
          </a:p>
        </p:txBody>
      </p:sp>
      <p:sp>
        <p:nvSpPr>
          <p:cNvPr id="3" name="Subtitle 2"/>
          <p:cNvSpPr>
            <a:spLocks noGrp="1"/>
          </p:cNvSpPr>
          <p:nvPr>
            <p:ph type="subTitle" idx="1"/>
          </p:nvPr>
        </p:nvSpPr>
        <p:spPr>
          <a:xfrm>
            <a:off x="1569155" y="2580918"/>
            <a:ext cx="9053689" cy="1696164"/>
          </a:xfrm>
        </p:spPr>
        <p:txBody>
          <a:bodyPr>
            <a:normAutofit/>
          </a:bodyPr>
          <a:lstStyle/>
          <a:p>
            <a:pPr lvl="0" algn="l"/>
            <a:r>
              <a:rPr lang="en-US" dirty="0">
                <a:solidFill>
                  <a:schemeClr val="tx1"/>
                </a:solidFill>
              </a:rPr>
              <a:t>•	Lunch 11:30 am – 12:30 pm</a:t>
            </a:r>
          </a:p>
          <a:p>
            <a:pPr lvl="0" algn="l"/>
            <a:r>
              <a:rPr lang="en-US" dirty="0">
                <a:solidFill>
                  <a:schemeClr val="tx1"/>
                </a:solidFill>
              </a:rPr>
              <a:t>•	Board Meeting starts PROMPTLY at 12:30 pm</a:t>
            </a:r>
          </a:p>
        </p:txBody>
      </p:sp>
      <p:sp>
        <p:nvSpPr>
          <p:cNvPr id="6" name="TextBox 5">
            <a:extLst>
              <a:ext uri="{FF2B5EF4-FFF2-40B4-BE49-F238E27FC236}">
                <a16:creationId xmlns:a16="http://schemas.microsoft.com/office/drawing/2014/main" id="{3191D165-AEF6-4E5F-B1BB-16DDDD9ABE7C}"/>
              </a:ext>
            </a:extLst>
          </p:cNvPr>
          <p:cNvSpPr txBox="1"/>
          <p:nvPr/>
        </p:nvSpPr>
        <p:spPr>
          <a:xfrm>
            <a:off x="574323" y="4942064"/>
            <a:ext cx="3322000" cy="1200329"/>
          </a:xfrm>
          <a:prstGeom prst="rect">
            <a:avLst/>
          </a:prstGeom>
          <a:noFill/>
        </p:spPr>
        <p:txBody>
          <a:bodyPr wrap="none" rtlCol="0">
            <a:spAutoFit/>
          </a:bodyPr>
          <a:lstStyle/>
          <a:p>
            <a:r>
              <a:rPr lang="en-US" sz="2400" b="1" dirty="0"/>
              <a:t>WIFI</a:t>
            </a:r>
          </a:p>
          <a:p>
            <a:r>
              <a:rPr lang="en-US" sz="2400" dirty="0"/>
              <a:t>Network Name: SBC2022</a:t>
            </a:r>
          </a:p>
          <a:p>
            <a:r>
              <a:rPr lang="en-US" sz="2400" dirty="0"/>
              <a:t>Password: </a:t>
            </a:r>
            <a:r>
              <a:rPr lang="en-US" sz="2400" dirty="0" err="1"/>
              <a:t>LGCGlobal</a:t>
            </a:r>
            <a:endParaRPr lang="en-US" sz="2400" dirty="0"/>
          </a:p>
        </p:txBody>
      </p:sp>
    </p:spTree>
    <p:extLst>
      <p:ext uri="{BB962C8B-B14F-4D97-AF65-F5344CB8AC3E}">
        <p14:creationId xmlns:p14="http://schemas.microsoft.com/office/powerpoint/2010/main" val="410707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10BD8-9E4F-4AF0-A538-6426981C706A}"/>
              </a:ext>
            </a:extLst>
          </p:cNvPr>
          <p:cNvSpPr>
            <a:spLocks noGrp="1"/>
          </p:cNvSpPr>
          <p:nvPr>
            <p:ph type="sldNum" sz="quarter" idx="12"/>
          </p:nvPr>
        </p:nvSpPr>
        <p:spPr/>
        <p:txBody>
          <a:bodyPr/>
          <a:lstStyle/>
          <a:p>
            <a:fld id="{E0FE408E-4D51-6844-889C-4F5A442FF087}" type="slidenum">
              <a:rPr lang="en-US" smtClean="0"/>
              <a:t>10</a:t>
            </a:fld>
            <a:endParaRPr lang="en-US" dirty="0"/>
          </a:p>
        </p:txBody>
      </p:sp>
      <p:sp>
        <p:nvSpPr>
          <p:cNvPr id="4" name="TextBox 3">
            <a:extLst>
              <a:ext uri="{FF2B5EF4-FFF2-40B4-BE49-F238E27FC236}">
                <a16:creationId xmlns:a16="http://schemas.microsoft.com/office/drawing/2014/main" id="{10CDC430-DD63-47F4-A2BD-9A33C3F6182A}"/>
              </a:ext>
            </a:extLst>
          </p:cNvPr>
          <p:cNvSpPr txBox="1"/>
          <p:nvPr/>
        </p:nvSpPr>
        <p:spPr>
          <a:xfrm>
            <a:off x="1232200" y="894415"/>
            <a:ext cx="6097656" cy="5755422"/>
          </a:xfrm>
          <a:prstGeom prst="rect">
            <a:avLst/>
          </a:prstGeom>
          <a:noFill/>
        </p:spPr>
        <p:txBody>
          <a:bodyPr wrap="square">
            <a:spAutoFit/>
          </a:bodyPr>
          <a:lstStyle/>
          <a:p>
            <a:r>
              <a:rPr lang="en-US" sz="1600" b="0" i="0" u="none" strike="noStrike" baseline="0" dirty="0">
                <a:solidFill>
                  <a:srgbClr val="000000"/>
                </a:solidFill>
                <a:latin typeface="Calibri" panose="020F0502020204030204" pitchFamily="34" charset="0"/>
              </a:rPr>
              <a:t>	</a:t>
            </a:r>
          </a:p>
          <a:p>
            <a:r>
              <a:rPr lang="en-US" sz="1600" b="1" i="0" u="none" strike="noStrike" baseline="0" dirty="0">
                <a:solidFill>
                  <a:srgbClr val="000000"/>
                </a:solidFill>
                <a:latin typeface="Calibri" panose="020F0502020204030204" pitchFamily="34" charset="0"/>
              </a:rPr>
              <a:t>As of 10/18/22	</a:t>
            </a:r>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Checking Account Balance	  1,172,477.45 	</a:t>
            </a:r>
          </a:p>
          <a:p>
            <a:r>
              <a:rPr lang="en-US" sz="1600" b="0" i="0" u="none" strike="noStrike" baseline="0" dirty="0">
                <a:solidFill>
                  <a:srgbClr val="000000"/>
                </a:solidFill>
                <a:latin typeface="Calibri" panose="020F0502020204030204" pitchFamily="34" charset="0"/>
              </a:rPr>
              <a:t>MM Account Balance (Less Home Sale Proceeds)	     747,793.76 	</a:t>
            </a:r>
          </a:p>
          <a:p>
            <a:r>
              <a:rPr lang="en-US" sz="1600" b="0" i="0" u="none" strike="noStrike" baseline="0" dirty="0">
                <a:solidFill>
                  <a:srgbClr val="000000"/>
                </a:solidFill>
                <a:latin typeface="Calibri" panose="020F0502020204030204" pitchFamily="34" charset="0"/>
              </a:rPr>
              <a:t>Available Cash Balance	  1,920,271.21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Less AP:		</a:t>
            </a:r>
          </a:p>
          <a:p>
            <a:r>
              <a:rPr lang="en-US" sz="1600" b="0" i="0" u="none" strike="noStrike" baseline="0" dirty="0">
                <a:solidFill>
                  <a:srgbClr val="000000"/>
                </a:solidFill>
                <a:latin typeface="Calibri" panose="020F0502020204030204" pitchFamily="34" charset="0"/>
              </a:rPr>
              <a:t>Bill.com Payables (in progress)	    (149,484.00)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Total AP 	    (149,484.00)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Less Payroll &amp; 401K:		</a:t>
            </a: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10/31/22 401K Contributions	      (12,300.00)	</a:t>
            </a:r>
          </a:p>
          <a:p>
            <a:r>
              <a:rPr lang="en-US" sz="1600" b="0" i="0" u="none" strike="noStrike" baseline="0" dirty="0">
                <a:solidFill>
                  <a:srgbClr val="000000"/>
                </a:solidFill>
                <a:latin typeface="Calibri" panose="020F0502020204030204" pitchFamily="34" charset="0"/>
              </a:rPr>
              <a:t>10/31/22 Net Payroll Plus Salary Adj	      (91,359.00)	</a:t>
            </a:r>
          </a:p>
          <a:p>
            <a:r>
              <a:rPr lang="en-US" sz="1600" b="0" i="0" u="none" strike="noStrike" baseline="0" dirty="0">
                <a:solidFill>
                  <a:srgbClr val="000000"/>
                </a:solidFill>
                <a:latin typeface="Calibri" panose="020F0502020204030204" pitchFamily="34" charset="0"/>
              </a:rPr>
              <a:t>Total Payroll 	    (103,659.00)	</a:t>
            </a:r>
          </a:p>
          <a:p>
            <a:r>
              <a:rPr lang="en-US" sz="1600" b="0" i="0" u="none" strike="noStrike" baseline="0" dirty="0">
                <a:solidFill>
                  <a:srgbClr val="000000"/>
                </a:solidFill>
                <a:latin typeface="Calibri" panose="020F0502020204030204" pitchFamily="34" charset="0"/>
              </a:rPr>
              <a:t>		</a:t>
            </a:r>
          </a:p>
          <a:p>
            <a:r>
              <a:rPr lang="en-US" sz="1600" b="1" i="0" u="none" strike="noStrike" baseline="0" dirty="0">
                <a:solidFill>
                  <a:srgbClr val="000000"/>
                </a:solidFill>
                <a:latin typeface="Calibri" panose="020F0502020204030204" pitchFamily="34" charset="0"/>
              </a:rPr>
              <a:t>Available Cash Balance as of 10/18/22	  1,667,128.21 	</a:t>
            </a:r>
          </a:p>
          <a:p>
            <a:r>
              <a:rPr lang="en-US" sz="1600" b="1" i="0" u="none" strike="noStrike" baseline="0" dirty="0">
                <a:solidFill>
                  <a:srgbClr val="000000"/>
                </a:solidFill>
                <a:latin typeface="Calibri" panose="020F0502020204030204" pitchFamily="34" charset="0"/>
              </a:rPr>
              <a:t>Available Cash Balance as of 10/18/22 (Less MM)	     919,334.45 </a:t>
            </a:r>
            <a:endParaRPr lang="en-US" sz="1600" b="0" i="0" u="none" strike="noStrike" baseline="0" dirty="0">
              <a:solidFill>
                <a:srgbClr val="000000"/>
              </a:solidFill>
              <a:latin typeface="Calibri" panose="020F0502020204030204" pitchFamily="34" charset="0"/>
            </a:endParaRPr>
          </a:p>
          <a:p>
            <a:r>
              <a:rPr lang="en-US" sz="1600" b="0" i="0" u="none" strike="noStrike" baseline="0" dirty="0">
                <a:solidFill>
                  <a:srgbClr val="000000"/>
                </a:solidFill>
                <a:latin typeface="Calibri" panose="020F0502020204030204" pitchFamily="34" charset="0"/>
              </a:rPr>
              <a:t>		</a:t>
            </a:r>
          </a:p>
          <a:p>
            <a:r>
              <a:rPr lang="en-US" sz="1600" b="0" i="0" u="none" strike="noStrike" baseline="0" dirty="0">
                <a:solidFill>
                  <a:srgbClr val="000000"/>
                </a:solidFill>
                <a:latin typeface="Calibri" panose="020F0502020204030204" pitchFamily="34" charset="0"/>
              </a:rPr>
              <a:t>	</a:t>
            </a:r>
          </a:p>
        </p:txBody>
      </p:sp>
      <p:sp>
        <p:nvSpPr>
          <p:cNvPr id="5" name="TextBox 4">
            <a:extLst>
              <a:ext uri="{FF2B5EF4-FFF2-40B4-BE49-F238E27FC236}">
                <a16:creationId xmlns:a16="http://schemas.microsoft.com/office/drawing/2014/main" id="{611F2DAE-55E7-4A53-8BE8-B95CCB917C7C}"/>
              </a:ext>
            </a:extLst>
          </p:cNvPr>
          <p:cNvSpPr txBox="1"/>
          <p:nvPr/>
        </p:nvSpPr>
        <p:spPr>
          <a:xfrm>
            <a:off x="7444520" y="2193308"/>
            <a:ext cx="4214192" cy="2062103"/>
          </a:xfrm>
          <a:prstGeom prst="rect">
            <a:avLst/>
          </a:prstGeom>
          <a:noFill/>
        </p:spPr>
        <p:txBody>
          <a:bodyPr wrap="square" rtlCol="0">
            <a:spAutoFit/>
          </a:bodyPr>
          <a:lstStyle/>
          <a:p>
            <a:r>
              <a:rPr lang="en-US" sz="1600" b="1" dirty="0"/>
              <a:t>NOTES:</a:t>
            </a:r>
          </a:p>
          <a:p>
            <a:endParaRPr lang="en-US" sz="1600" dirty="0"/>
          </a:p>
          <a:p>
            <a:r>
              <a:rPr lang="en-US" sz="1600" b="1" dirty="0"/>
              <a:t>Home Fund:</a:t>
            </a:r>
          </a:p>
          <a:p>
            <a:r>
              <a:rPr lang="en-US" sz="1600" dirty="0"/>
              <a:t>$2,070,000 Transferred to RBC for investment</a:t>
            </a:r>
          </a:p>
          <a:p>
            <a:endParaRPr lang="en-US" sz="1600" dirty="0"/>
          </a:p>
          <a:p>
            <a:r>
              <a:rPr lang="en-US" sz="1600" b="1" dirty="0"/>
              <a:t>SBC Catering Deposit: </a:t>
            </a:r>
            <a:r>
              <a:rPr lang="en-US" sz="1600" dirty="0"/>
              <a:t>$1M (asked for $1.6M)</a:t>
            </a:r>
          </a:p>
          <a:p>
            <a:endParaRPr lang="en-US" sz="1600" dirty="0"/>
          </a:p>
          <a:p>
            <a:r>
              <a:rPr lang="en-US" sz="1600" dirty="0"/>
              <a:t>  </a:t>
            </a:r>
          </a:p>
        </p:txBody>
      </p:sp>
      <p:sp>
        <p:nvSpPr>
          <p:cNvPr id="6" name="TextBox 5">
            <a:extLst>
              <a:ext uri="{FF2B5EF4-FFF2-40B4-BE49-F238E27FC236}">
                <a16:creationId xmlns:a16="http://schemas.microsoft.com/office/drawing/2014/main" id="{86EC4236-8BCB-49FD-B97C-E7437F3A0C99}"/>
              </a:ext>
            </a:extLst>
          </p:cNvPr>
          <p:cNvSpPr txBox="1"/>
          <p:nvPr/>
        </p:nvSpPr>
        <p:spPr>
          <a:xfrm>
            <a:off x="3955550" y="208163"/>
            <a:ext cx="4926626" cy="646331"/>
          </a:xfrm>
          <a:prstGeom prst="rect">
            <a:avLst/>
          </a:prstGeom>
          <a:noFill/>
        </p:spPr>
        <p:txBody>
          <a:bodyPr wrap="square" rtlCol="0">
            <a:spAutoFit/>
          </a:bodyPr>
          <a:lstStyle/>
          <a:p>
            <a:r>
              <a:rPr lang="en-US" sz="3600" b="1" dirty="0">
                <a:solidFill>
                  <a:schemeClr val="bg1"/>
                </a:solidFill>
              </a:rPr>
              <a:t>Cash Flow Forecast </a:t>
            </a:r>
          </a:p>
        </p:txBody>
      </p:sp>
    </p:spTree>
    <p:extLst>
      <p:ext uri="{BB962C8B-B14F-4D97-AF65-F5344CB8AC3E}">
        <p14:creationId xmlns:p14="http://schemas.microsoft.com/office/powerpoint/2010/main" val="221236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latin typeface="+mn-lt"/>
              </a:rPr>
              <a:t>EMS</a:t>
            </a:r>
            <a:r>
              <a:rPr lang="en-US" sz="3600" dirty="0">
                <a:solidFill>
                  <a:schemeClr val="bg1"/>
                </a:solidFill>
              </a:rPr>
              <a:t> </a:t>
            </a:r>
          </a:p>
        </p:txBody>
      </p:sp>
      <p:graphicFrame>
        <p:nvGraphicFramePr>
          <p:cNvPr id="5" name="Table 4">
            <a:extLst>
              <a:ext uri="{FF2B5EF4-FFF2-40B4-BE49-F238E27FC236}">
                <a16:creationId xmlns:a16="http://schemas.microsoft.com/office/drawing/2014/main" id="{CA3231B1-3858-4F19-BFF4-A758FF57F249}"/>
              </a:ext>
            </a:extLst>
          </p:cNvPr>
          <p:cNvGraphicFramePr>
            <a:graphicFrameLocks noGrp="1"/>
          </p:cNvGraphicFramePr>
          <p:nvPr>
            <p:extLst>
              <p:ext uri="{D42A27DB-BD31-4B8C-83A1-F6EECF244321}">
                <p14:modId xmlns:p14="http://schemas.microsoft.com/office/powerpoint/2010/main" val="545518222"/>
              </p:ext>
            </p:extLst>
          </p:nvPr>
        </p:nvGraphicFramePr>
        <p:xfrm>
          <a:off x="1857168" y="1895367"/>
          <a:ext cx="7954653" cy="2087880"/>
        </p:xfrm>
        <a:graphic>
          <a:graphicData uri="http://schemas.openxmlformats.org/drawingml/2006/table">
            <a:tbl>
              <a:tblPr>
                <a:tableStyleId>{5C22544A-7EE6-4342-B048-85BDC9FD1C3A}</a:tableStyleId>
              </a:tblPr>
              <a:tblGrid>
                <a:gridCol w="1742698">
                  <a:extLst>
                    <a:ext uri="{9D8B030D-6E8A-4147-A177-3AD203B41FA5}">
                      <a16:colId xmlns:a16="http://schemas.microsoft.com/office/drawing/2014/main" val="4160949138"/>
                    </a:ext>
                  </a:extLst>
                </a:gridCol>
                <a:gridCol w="1091581">
                  <a:extLst>
                    <a:ext uri="{9D8B030D-6E8A-4147-A177-3AD203B41FA5}">
                      <a16:colId xmlns:a16="http://schemas.microsoft.com/office/drawing/2014/main" val="2242349788"/>
                    </a:ext>
                  </a:extLst>
                </a:gridCol>
                <a:gridCol w="1091581">
                  <a:extLst>
                    <a:ext uri="{9D8B030D-6E8A-4147-A177-3AD203B41FA5}">
                      <a16:colId xmlns:a16="http://schemas.microsoft.com/office/drawing/2014/main" val="384950855"/>
                    </a:ext>
                  </a:extLst>
                </a:gridCol>
                <a:gridCol w="1342931">
                  <a:extLst>
                    <a:ext uri="{9D8B030D-6E8A-4147-A177-3AD203B41FA5}">
                      <a16:colId xmlns:a16="http://schemas.microsoft.com/office/drawing/2014/main" val="3382928625"/>
                    </a:ext>
                  </a:extLst>
                </a:gridCol>
                <a:gridCol w="1342931">
                  <a:extLst>
                    <a:ext uri="{9D8B030D-6E8A-4147-A177-3AD203B41FA5}">
                      <a16:colId xmlns:a16="http://schemas.microsoft.com/office/drawing/2014/main" val="2851961792"/>
                    </a:ext>
                  </a:extLst>
                </a:gridCol>
                <a:gridCol w="1342931">
                  <a:extLst>
                    <a:ext uri="{9D8B030D-6E8A-4147-A177-3AD203B41FA5}">
                      <a16:colId xmlns:a16="http://schemas.microsoft.com/office/drawing/2014/main" val="51567961"/>
                    </a:ext>
                  </a:extLst>
                </a:gridCol>
              </a:tblGrid>
              <a:tr h="190500">
                <a:tc>
                  <a:txBody>
                    <a:bodyPr/>
                    <a:lstStyle/>
                    <a:p>
                      <a:pPr algn="l" fontAlgn="b"/>
                      <a:r>
                        <a:rPr lang="en-US" sz="1200" b="1" u="none" strike="noStrike" dirty="0">
                          <a:effectLst/>
                        </a:rPr>
                        <a:t>Item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Paid 2021</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Paid 2022 </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u="none" strike="noStrike" dirty="0">
                          <a:effectLst/>
                        </a:rPr>
                        <a:t>Forecast Due 2022</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Totals</a:t>
                      </a: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Notes</a:t>
                      </a:r>
                    </a:p>
                  </a:txBody>
                  <a:tcPr marL="9525" marR="9525" marT="9525" marB="0" anchor="b"/>
                </a:tc>
                <a:extLst>
                  <a:ext uri="{0D108BD9-81ED-4DB2-BD59-A6C34878D82A}">
                    <a16:rowId xmlns:a16="http://schemas.microsoft.com/office/drawing/2014/main" val="2420154755"/>
                  </a:ext>
                </a:extLst>
              </a:tr>
              <a:tr h="190500">
                <a:tc>
                  <a:txBody>
                    <a:bodyPr/>
                    <a:lstStyle/>
                    <a:p>
                      <a:pPr algn="l" fontAlgn="b"/>
                      <a:r>
                        <a:rPr lang="en-US" sz="1200" u="none" strike="noStrike" dirty="0">
                          <a:effectLst/>
                        </a:rPr>
                        <a:t>EMS Consultant (Wes Trochlil)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$118,750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1" u="none" strike="noStrike" dirty="0">
                          <a:solidFill>
                            <a:srgbClr val="000000"/>
                          </a:solidFill>
                          <a:effectLst/>
                          <a:latin typeface="Calibri" panose="020F0502020204030204" pitchFamily="34" charset="0"/>
                        </a:rPr>
                        <a:t>$118,750</a:t>
                      </a:r>
                    </a:p>
                  </a:txBody>
                  <a:tcPr marL="9525" marR="9525" marT="9525" marB="0" anchor="b"/>
                </a:tc>
                <a:tc>
                  <a:txBody>
                    <a:bodyPr/>
                    <a:lstStyle/>
                    <a:p>
                      <a:pPr algn="l" fontAlgn="b"/>
                      <a:r>
                        <a:rPr lang="en-US" sz="1200" b="0" i="1" u="none" strike="noStrike" dirty="0">
                          <a:solidFill>
                            <a:srgbClr val="000000"/>
                          </a:solidFill>
                          <a:effectLst/>
                          <a:latin typeface="Calibri" panose="020F0502020204030204" pitchFamily="34" charset="0"/>
                        </a:rPr>
                        <a:t>Fully paid</a:t>
                      </a:r>
                    </a:p>
                  </a:txBody>
                  <a:tcPr marL="9525" marR="9525" marT="9525" marB="0" anchor="b"/>
                </a:tc>
                <a:extLst>
                  <a:ext uri="{0D108BD9-81ED-4DB2-BD59-A6C34878D82A}">
                    <a16:rowId xmlns:a16="http://schemas.microsoft.com/office/drawing/2014/main" val="1074993816"/>
                  </a:ext>
                </a:extLst>
              </a:tr>
              <a:tr h="190500">
                <a:tc>
                  <a:txBody>
                    <a:bodyPr/>
                    <a:lstStyle/>
                    <a:p>
                      <a:pPr algn="l" fontAlgn="b"/>
                      <a:r>
                        <a:rPr lang="en-US" sz="1200" u="none" strike="noStrike">
                          <a:effectLst/>
                        </a:rPr>
                        <a:t>AMS (NimbleUser)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$245,552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$107,038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$205,590</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1" u="none" strike="noStrike" dirty="0">
                          <a:solidFill>
                            <a:srgbClr val="000000"/>
                          </a:solidFill>
                          <a:effectLst/>
                          <a:latin typeface="Calibri" panose="020F0502020204030204" pitchFamily="34" charset="0"/>
                        </a:rPr>
                        <a:t>$558,180</a:t>
                      </a:r>
                    </a:p>
                  </a:txBody>
                  <a:tcPr marL="9525" marR="9525" marT="9525" marB="0" anchor="b"/>
                </a:tc>
                <a:tc>
                  <a:txBody>
                    <a:bodyPr/>
                    <a:lstStyle/>
                    <a:p>
                      <a:pPr algn="l" fontAlgn="b"/>
                      <a:r>
                        <a:rPr lang="en-US" sz="1200" b="0" i="1" u="none" strike="noStrike" dirty="0">
                          <a:solidFill>
                            <a:srgbClr val="000000"/>
                          </a:solidFill>
                          <a:effectLst/>
                          <a:latin typeface="Calibri" panose="020F0502020204030204" pitchFamily="34" charset="0"/>
                        </a:rPr>
                        <a:t>Incl </a:t>
                      </a:r>
                      <a:r>
                        <a:rPr lang="en-US" sz="1200" b="0" i="1" u="none" strike="noStrike" dirty="0" err="1">
                          <a:solidFill>
                            <a:srgbClr val="000000"/>
                          </a:solidFill>
                          <a:effectLst/>
                          <a:latin typeface="Calibri" panose="020F0502020204030204" pitchFamily="34" charset="0"/>
                        </a:rPr>
                        <a:t>Lic</a:t>
                      </a:r>
                      <a:r>
                        <a:rPr lang="en-US" sz="1200" b="0" i="1" u="none" strike="noStrike" dirty="0">
                          <a:solidFill>
                            <a:srgbClr val="000000"/>
                          </a:solidFill>
                          <a:effectLst/>
                          <a:latin typeface="Calibri" panose="020F0502020204030204" pitchFamily="34" charset="0"/>
                        </a:rPr>
                        <a:t> thru Mar’24</a:t>
                      </a:r>
                    </a:p>
                  </a:txBody>
                  <a:tcPr marL="9525" marR="9525" marT="9525" marB="0" anchor="b"/>
                </a:tc>
                <a:extLst>
                  <a:ext uri="{0D108BD9-81ED-4DB2-BD59-A6C34878D82A}">
                    <a16:rowId xmlns:a16="http://schemas.microsoft.com/office/drawing/2014/main" val="4032197444"/>
                  </a:ext>
                </a:extLst>
              </a:tr>
              <a:tr h="190500">
                <a:tc>
                  <a:txBody>
                    <a:bodyPr/>
                    <a:lstStyle/>
                    <a:p>
                      <a:pPr algn="l" fontAlgn="b"/>
                      <a:r>
                        <a:rPr lang="en-US" sz="1200" u="none" strike="noStrike" dirty="0">
                          <a:effectLst/>
                        </a:rPr>
                        <a:t>CMS (Results Direct)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$85,500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a:effectLst/>
                        </a:rPr>
                        <a:t>$73,500</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$65,000</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1" u="none" strike="noStrike" dirty="0">
                          <a:solidFill>
                            <a:srgbClr val="000000"/>
                          </a:solidFill>
                          <a:effectLst/>
                          <a:latin typeface="Calibri" panose="020F0502020204030204" pitchFamily="34" charset="0"/>
                        </a:rPr>
                        <a:t>$224,000</a:t>
                      </a:r>
                    </a:p>
                  </a:txBody>
                  <a:tcPr marL="9525" marR="9525" marT="9525" marB="0" anchor="b"/>
                </a:tc>
                <a:tc>
                  <a:txBody>
                    <a:bodyPr/>
                    <a:lstStyle/>
                    <a:p>
                      <a:pPr algn="l" fontAlgn="b"/>
                      <a:r>
                        <a:rPr lang="en-US" sz="1200" b="0" i="1" u="none" strike="noStrike" dirty="0">
                          <a:solidFill>
                            <a:srgbClr val="000000"/>
                          </a:solidFill>
                          <a:effectLst/>
                          <a:latin typeface="Calibri" panose="020F0502020204030204" pitchFamily="34" charset="0"/>
                        </a:rPr>
                        <a:t>Incl </a:t>
                      </a:r>
                      <a:r>
                        <a:rPr lang="en-US" sz="1200" b="0" i="1" u="none" strike="noStrike" dirty="0" err="1">
                          <a:solidFill>
                            <a:srgbClr val="000000"/>
                          </a:solidFill>
                          <a:effectLst/>
                          <a:latin typeface="Calibri" panose="020F0502020204030204" pitchFamily="34" charset="0"/>
                        </a:rPr>
                        <a:t>Lic</a:t>
                      </a:r>
                      <a:r>
                        <a:rPr lang="en-US" sz="1200" b="0" i="1" u="none" strike="noStrike" dirty="0">
                          <a:solidFill>
                            <a:srgbClr val="000000"/>
                          </a:solidFill>
                          <a:effectLst/>
                          <a:latin typeface="Calibri" panose="020F0502020204030204" pitchFamily="34" charset="0"/>
                        </a:rPr>
                        <a:t> thru Mar’24</a:t>
                      </a:r>
                    </a:p>
                  </a:txBody>
                  <a:tcPr marL="9525" marR="9525" marT="9525" marB="0" anchor="b"/>
                </a:tc>
                <a:extLst>
                  <a:ext uri="{0D108BD9-81ED-4DB2-BD59-A6C34878D82A}">
                    <a16:rowId xmlns:a16="http://schemas.microsoft.com/office/drawing/2014/main" val="3570725525"/>
                  </a:ext>
                </a:extLst>
              </a:tr>
              <a:tr h="190500">
                <a:tc>
                  <a:txBody>
                    <a:bodyPr/>
                    <a:lstStyle/>
                    <a:p>
                      <a:pPr algn="l" fontAlgn="b"/>
                      <a:r>
                        <a:rPr lang="en-US" sz="1200" u="none" strike="noStrike">
                          <a:effectLst/>
                        </a:rPr>
                        <a:t>Application Software (Open Water)</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$18,650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$22,000</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0" i="1" u="none" strike="noStrike" dirty="0">
                          <a:solidFill>
                            <a:srgbClr val="000000"/>
                          </a:solidFill>
                          <a:effectLst/>
                          <a:latin typeface="Calibri" panose="020F0502020204030204" pitchFamily="34" charset="0"/>
                        </a:rPr>
                        <a:t>40,650</a:t>
                      </a:r>
                    </a:p>
                  </a:txBody>
                  <a:tcPr marL="9525" marR="9525" marT="9525" marB="0" anchor="b"/>
                </a:tc>
                <a:tc>
                  <a:txBody>
                    <a:bodyPr/>
                    <a:lstStyle/>
                    <a:p>
                      <a:pPr algn="l" fontAlgn="b"/>
                      <a:r>
                        <a:rPr lang="en-US" sz="1200" b="0" i="1" u="none" strike="noStrike" dirty="0">
                          <a:solidFill>
                            <a:srgbClr val="000000"/>
                          </a:solidFill>
                          <a:effectLst/>
                          <a:latin typeface="Calibri" panose="020F0502020204030204" pitchFamily="34" charset="0"/>
                        </a:rPr>
                        <a:t>Incl </a:t>
                      </a:r>
                      <a:r>
                        <a:rPr lang="en-US" sz="1200" b="0" i="1" u="none" strike="noStrike" dirty="0" err="1">
                          <a:solidFill>
                            <a:srgbClr val="000000"/>
                          </a:solidFill>
                          <a:effectLst/>
                          <a:latin typeface="Calibri" panose="020F0502020204030204" pitchFamily="34" charset="0"/>
                        </a:rPr>
                        <a:t>Lic</a:t>
                      </a:r>
                      <a:r>
                        <a:rPr lang="en-US" sz="1200" b="0" i="1" u="none" strike="noStrike" dirty="0">
                          <a:solidFill>
                            <a:srgbClr val="000000"/>
                          </a:solidFill>
                          <a:effectLst/>
                          <a:latin typeface="Calibri" panose="020F0502020204030204" pitchFamily="34" charset="0"/>
                        </a:rPr>
                        <a:t> thru Jul ‘23</a:t>
                      </a:r>
                    </a:p>
                  </a:txBody>
                  <a:tcPr marL="9525" marR="9525" marT="9525" marB="0" anchor="b"/>
                </a:tc>
                <a:extLst>
                  <a:ext uri="{0D108BD9-81ED-4DB2-BD59-A6C34878D82A}">
                    <a16:rowId xmlns:a16="http://schemas.microsoft.com/office/drawing/2014/main" val="3818048323"/>
                  </a:ext>
                </a:extLst>
              </a:tr>
              <a:tr h="190500">
                <a:tc>
                  <a:txBody>
                    <a:bodyPr/>
                    <a:lstStyle/>
                    <a:p>
                      <a:pPr algn="l" fontAlgn="b"/>
                      <a:r>
                        <a:rPr lang="en-US" sz="1200" b="0" i="0" u="none" strike="noStrike" dirty="0">
                          <a:solidFill>
                            <a:srgbClr val="000000"/>
                          </a:solidFill>
                          <a:effectLst/>
                          <a:latin typeface="Calibri" panose="020F0502020204030204" pitchFamily="34" charset="0"/>
                        </a:rPr>
                        <a:t>FMS</a:t>
                      </a: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b="0" i="1" u="none" strike="noStrike" dirty="0" err="1">
                          <a:solidFill>
                            <a:srgbClr val="000000"/>
                          </a:solidFill>
                          <a:effectLst/>
                          <a:latin typeface="Calibri" panose="020F0502020204030204" pitchFamily="34" charset="0"/>
                        </a:rPr>
                        <a:t>Lic</a:t>
                      </a:r>
                      <a:r>
                        <a:rPr lang="en-US" sz="1200" b="0" i="1" u="none" strike="noStrike" dirty="0">
                          <a:solidFill>
                            <a:srgbClr val="000000"/>
                          </a:solidFill>
                          <a:effectLst/>
                          <a:latin typeface="Calibri" panose="020F0502020204030204" pitchFamily="34" charset="0"/>
                        </a:rPr>
                        <a:t> fees paid (op funds)</a:t>
                      </a:r>
                    </a:p>
                  </a:txBody>
                  <a:tcPr marL="9525" marR="9525" marT="9525" marB="0" anchor="b"/>
                </a:tc>
                <a:extLst>
                  <a:ext uri="{0D108BD9-81ED-4DB2-BD59-A6C34878D82A}">
                    <a16:rowId xmlns:a16="http://schemas.microsoft.com/office/drawing/2014/main" val="3208989788"/>
                  </a:ext>
                </a:extLst>
              </a:tr>
              <a:tr h="190500">
                <a:tc>
                  <a:txBody>
                    <a:bodyPr/>
                    <a:lstStyle/>
                    <a:p>
                      <a:pPr algn="l" fontAlgn="b"/>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$468,452</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$180,538</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$292,590</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b="1" i="0" u="none" strike="noStrike" dirty="0">
                          <a:solidFill>
                            <a:srgbClr val="000000"/>
                          </a:solidFill>
                          <a:effectLst/>
                          <a:latin typeface="Calibri" panose="020F0502020204030204" pitchFamily="34" charset="0"/>
                        </a:rPr>
                        <a:t>$941,580</a:t>
                      </a:r>
                    </a:p>
                  </a:txBody>
                  <a:tcPr marL="9525" marR="9525" marT="9525" marB="0" anchor="b"/>
                </a:tc>
                <a:tc>
                  <a:txBody>
                    <a:bodyPr/>
                    <a:lstStyle/>
                    <a:p>
                      <a:pPr algn="r" fontAlgn="b"/>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6126584"/>
                  </a:ext>
                </a:extLst>
              </a:tr>
              <a:tr h="190500">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7784267"/>
                  </a:ext>
                </a:extLst>
              </a:tr>
            </a:tbl>
          </a:graphicData>
        </a:graphic>
      </p:graphicFrame>
      <p:sp>
        <p:nvSpPr>
          <p:cNvPr id="6" name="TextBox 5">
            <a:extLst>
              <a:ext uri="{FF2B5EF4-FFF2-40B4-BE49-F238E27FC236}">
                <a16:creationId xmlns:a16="http://schemas.microsoft.com/office/drawing/2014/main" id="{E18FA261-93C6-4F36-8A8B-789D1DD91706}"/>
              </a:ext>
            </a:extLst>
          </p:cNvPr>
          <p:cNvSpPr txBox="1"/>
          <p:nvPr/>
        </p:nvSpPr>
        <p:spPr>
          <a:xfrm>
            <a:off x="965675" y="1357603"/>
            <a:ext cx="4383993" cy="400110"/>
          </a:xfrm>
          <a:prstGeom prst="rect">
            <a:avLst/>
          </a:prstGeom>
          <a:noFill/>
        </p:spPr>
        <p:txBody>
          <a:bodyPr wrap="square" rtlCol="0">
            <a:spAutoFit/>
          </a:bodyPr>
          <a:lstStyle/>
          <a:p>
            <a:r>
              <a:rPr lang="en-US" sz="2000" b="1" dirty="0"/>
              <a:t>Financial Status:</a:t>
            </a:r>
          </a:p>
        </p:txBody>
      </p:sp>
      <p:sp>
        <p:nvSpPr>
          <p:cNvPr id="7" name="TextBox 6">
            <a:extLst>
              <a:ext uri="{FF2B5EF4-FFF2-40B4-BE49-F238E27FC236}">
                <a16:creationId xmlns:a16="http://schemas.microsoft.com/office/drawing/2014/main" id="{F184ABA3-36B0-41C4-A2CD-786DEC13D547}"/>
              </a:ext>
            </a:extLst>
          </p:cNvPr>
          <p:cNvSpPr txBox="1"/>
          <p:nvPr/>
        </p:nvSpPr>
        <p:spPr>
          <a:xfrm>
            <a:off x="1056832" y="4438609"/>
            <a:ext cx="4383993" cy="400110"/>
          </a:xfrm>
          <a:prstGeom prst="rect">
            <a:avLst/>
          </a:prstGeom>
          <a:noFill/>
        </p:spPr>
        <p:txBody>
          <a:bodyPr wrap="square" rtlCol="0">
            <a:spAutoFit/>
          </a:bodyPr>
          <a:lstStyle/>
          <a:p>
            <a:r>
              <a:rPr lang="en-US" sz="2000" b="1" dirty="0"/>
              <a:t>Notes:</a:t>
            </a:r>
          </a:p>
        </p:txBody>
      </p:sp>
      <p:sp>
        <p:nvSpPr>
          <p:cNvPr id="8" name="TextBox 7">
            <a:extLst>
              <a:ext uri="{FF2B5EF4-FFF2-40B4-BE49-F238E27FC236}">
                <a16:creationId xmlns:a16="http://schemas.microsoft.com/office/drawing/2014/main" id="{94EFDF94-D13D-4D79-A24D-25470EE2BFA9}"/>
              </a:ext>
            </a:extLst>
          </p:cNvPr>
          <p:cNvSpPr txBox="1"/>
          <p:nvPr/>
        </p:nvSpPr>
        <p:spPr>
          <a:xfrm>
            <a:off x="1857168" y="4850602"/>
            <a:ext cx="9460195" cy="954107"/>
          </a:xfrm>
          <a:prstGeom prst="rect">
            <a:avLst/>
          </a:prstGeom>
          <a:noFill/>
        </p:spPr>
        <p:txBody>
          <a:bodyPr wrap="square" rtlCol="0">
            <a:spAutoFit/>
          </a:bodyPr>
          <a:lstStyle/>
          <a:p>
            <a:r>
              <a:rPr lang="en-US" sz="1400" b="1" dirty="0"/>
              <a:t>AMS:</a:t>
            </a:r>
            <a:r>
              <a:rPr lang="en-US" sz="1400" dirty="0"/>
              <a:t> Staff Training 11,12 Aug; Go Live was  31 Aug; next major milestone is 1 Dec 2022 - IOC (initial operational capability); FOC by 1 July 2023</a:t>
            </a:r>
          </a:p>
          <a:p>
            <a:r>
              <a:rPr lang="en-US" sz="1400" b="1" dirty="0"/>
              <a:t>CMS:</a:t>
            </a:r>
            <a:r>
              <a:rPr lang="en-US" sz="1400" dirty="0"/>
              <a:t> Results Direct delivered website framework on 31 August; In-House web page development thru March 2023 </a:t>
            </a:r>
          </a:p>
          <a:p>
            <a:r>
              <a:rPr lang="en-US" sz="1400" b="1" dirty="0"/>
              <a:t>FMS:</a:t>
            </a:r>
            <a:r>
              <a:rPr lang="en-US" sz="1400" dirty="0"/>
              <a:t> Intacct, Bill.com (invoice) and </a:t>
            </a:r>
            <a:r>
              <a:rPr lang="en-US" sz="1400" dirty="0" err="1"/>
              <a:t>Tallie</a:t>
            </a:r>
            <a:r>
              <a:rPr lang="en-US" sz="1400" dirty="0"/>
              <a:t> (expense) all operational; full integration with Nimble, </a:t>
            </a:r>
            <a:r>
              <a:rPr lang="en-US" sz="1400" dirty="0" err="1"/>
              <a:t>eShow</a:t>
            </a:r>
            <a:r>
              <a:rPr lang="en-US" sz="1400" dirty="0"/>
              <a:t>, </a:t>
            </a:r>
            <a:r>
              <a:rPr lang="en-US" sz="1400" dirty="0" err="1"/>
              <a:t>etc</a:t>
            </a:r>
            <a:r>
              <a:rPr lang="en-US" sz="1400" dirty="0"/>
              <a:t> in 2023  </a:t>
            </a:r>
          </a:p>
        </p:txBody>
      </p:sp>
      <p:sp>
        <p:nvSpPr>
          <p:cNvPr id="3" name="Slide Number Placeholder 2">
            <a:extLst>
              <a:ext uri="{FF2B5EF4-FFF2-40B4-BE49-F238E27FC236}">
                <a16:creationId xmlns:a16="http://schemas.microsoft.com/office/drawing/2014/main" id="{95CDC0AF-4088-4524-B219-E32D92AC9A7C}"/>
              </a:ext>
            </a:extLst>
          </p:cNvPr>
          <p:cNvSpPr>
            <a:spLocks noGrp="1"/>
          </p:cNvSpPr>
          <p:nvPr>
            <p:ph type="sldNum" sz="quarter" idx="12"/>
          </p:nvPr>
        </p:nvSpPr>
        <p:spPr/>
        <p:txBody>
          <a:bodyPr/>
          <a:lstStyle/>
          <a:p>
            <a:fld id="{E0FE408E-4D51-6844-889C-4F5A442FF087}" type="slidenum">
              <a:rPr lang="en-US" smtClean="0"/>
              <a:t>11</a:t>
            </a:fld>
            <a:endParaRPr lang="en-US" dirty="0"/>
          </a:p>
        </p:txBody>
      </p:sp>
    </p:spTree>
    <p:extLst>
      <p:ext uri="{BB962C8B-B14F-4D97-AF65-F5344CB8AC3E}">
        <p14:creationId xmlns:p14="http://schemas.microsoft.com/office/powerpoint/2010/main" val="120821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latin typeface="+mn-lt"/>
              </a:rPr>
              <a:t>Dues Restructuring Initiative</a:t>
            </a:r>
          </a:p>
        </p:txBody>
      </p:sp>
      <p:sp>
        <p:nvSpPr>
          <p:cNvPr id="3" name="TextBox 2">
            <a:extLst>
              <a:ext uri="{FF2B5EF4-FFF2-40B4-BE49-F238E27FC236}">
                <a16:creationId xmlns:a16="http://schemas.microsoft.com/office/drawing/2014/main" id="{8BE55023-53B6-4281-BE0B-6B4D65F34E79}"/>
              </a:ext>
            </a:extLst>
          </p:cNvPr>
          <p:cNvSpPr txBox="1"/>
          <p:nvPr/>
        </p:nvSpPr>
        <p:spPr>
          <a:xfrm>
            <a:off x="865974" y="1275519"/>
            <a:ext cx="10263429" cy="5262979"/>
          </a:xfrm>
          <a:prstGeom prst="rect">
            <a:avLst/>
          </a:prstGeom>
          <a:noFill/>
        </p:spPr>
        <p:txBody>
          <a:bodyPr wrap="square" rtlCol="0">
            <a:spAutoFit/>
          </a:bodyPr>
          <a:lstStyle/>
          <a:p>
            <a:r>
              <a:rPr lang="en-US" sz="1600" b="1" dirty="0"/>
              <a:t>Dues Restructuring Initiative:</a:t>
            </a:r>
          </a:p>
          <a:p>
            <a:endParaRPr lang="en-US" sz="1600" b="1" dirty="0"/>
          </a:p>
          <a:p>
            <a:r>
              <a:rPr lang="en-US" sz="1600" dirty="0"/>
              <a:t>	Approved by the BOD: June 2021</a:t>
            </a:r>
          </a:p>
          <a:p>
            <a:r>
              <a:rPr lang="en-US" sz="1600" dirty="0"/>
              <a:t>	Individual Member (IM) Implementation: 1 Jan 2022 </a:t>
            </a:r>
            <a:r>
              <a:rPr lang="en-US" sz="1600" i="1" dirty="0"/>
              <a:t>(no issues)</a:t>
            </a:r>
          </a:p>
          <a:p>
            <a:r>
              <a:rPr lang="en-US" sz="1600" dirty="0"/>
              <a:t>	Sustaining Member (SM) Implementation: 1 July 2022 thru 30 June 2023</a:t>
            </a:r>
          </a:p>
          <a:p>
            <a:r>
              <a:rPr lang="en-US" sz="1600" dirty="0"/>
              <a:t>		- 1500 SMs; 85% small companies</a:t>
            </a:r>
          </a:p>
          <a:p>
            <a:r>
              <a:rPr lang="en-US" sz="1600" dirty="0"/>
              <a:t>		- Annual turnover experience: drop 200 and add 200</a:t>
            </a:r>
          </a:p>
          <a:p>
            <a:r>
              <a:rPr lang="en-US" sz="1600" dirty="0"/>
              <a:t>		- Tracking Monthly forecast of impact (members and revenue) vs actual</a:t>
            </a:r>
          </a:p>
          <a:p>
            <a:r>
              <a:rPr lang="en-US" sz="1600" dirty="0"/>
              <a:t>		- Robust and personal engagement with SMs (telephonic, webinar, etc.)</a:t>
            </a:r>
          </a:p>
          <a:p>
            <a:r>
              <a:rPr lang="en-US" sz="1600" dirty="0"/>
              <a:t>	 	  	</a:t>
            </a:r>
          </a:p>
          <a:p>
            <a:r>
              <a:rPr lang="en-US" sz="1600" dirty="0"/>
              <a:t>	</a:t>
            </a:r>
            <a:r>
              <a:rPr lang="en-US" sz="1600" b="1" dirty="0"/>
              <a:t>Summary:</a:t>
            </a:r>
          </a:p>
          <a:p>
            <a:r>
              <a:rPr lang="en-US" sz="1600" dirty="0"/>
              <a:t>		- </a:t>
            </a:r>
            <a:r>
              <a:rPr lang="en-US" sz="1600" b="1" dirty="0"/>
              <a:t>SAME Brand is strong </a:t>
            </a:r>
            <a:r>
              <a:rPr lang="en-US" sz="1600" dirty="0"/>
              <a:t>– external forces (market, social, etc.) having little impact (so far) on 			membership renewal</a:t>
            </a:r>
          </a:p>
          <a:p>
            <a:r>
              <a:rPr lang="en-US" sz="1600" dirty="0"/>
              <a:t>		- </a:t>
            </a:r>
            <a:r>
              <a:rPr lang="en-US" sz="1600" b="1" dirty="0"/>
              <a:t>Dues Restructuring Initiative facilitated EMS development</a:t>
            </a:r>
            <a:r>
              <a:rPr lang="en-US" sz="1600" dirty="0"/>
              <a:t> (member management - one record 			for every member)</a:t>
            </a:r>
          </a:p>
          <a:p>
            <a:r>
              <a:rPr lang="en-US" sz="1600" dirty="0"/>
              <a:t>		- </a:t>
            </a:r>
            <a:r>
              <a:rPr lang="en-US" sz="1600" b="1" dirty="0"/>
              <a:t>Detailed tracking </a:t>
            </a:r>
            <a:r>
              <a:rPr lang="en-US" sz="1600" dirty="0"/>
              <a:t>will provide opportunity to develop trends and forecast ultimate impact </a:t>
            </a:r>
          </a:p>
          <a:p>
            <a:r>
              <a:rPr lang="en-US" sz="1600" dirty="0"/>
              <a:t>		- All members have a 60-day grace period to renew before they are dropped.</a:t>
            </a:r>
          </a:p>
          <a:p>
            <a:r>
              <a:rPr lang="en-US" sz="1600" dirty="0"/>
              <a:t>		- SM Renewal percentage (68%) for time period is typical</a:t>
            </a:r>
          </a:p>
          <a:p>
            <a:endParaRPr lang="en-US" sz="1600" dirty="0"/>
          </a:p>
          <a:p>
            <a:r>
              <a:rPr lang="en-US" sz="1600" dirty="0"/>
              <a:t>		     </a:t>
            </a:r>
          </a:p>
          <a:p>
            <a:endParaRPr lang="en-US" sz="1600" dirty="0"/>
          </a:p>
        </p:txBody>
      </p:sp>
      <p:sp>
        <p:nvSpPr>
          <p:cNvPr id="5" name="Slide Number Placeholder 4">
            <a:extLst>
              <a:ext uri="{FF2B5EF4-FFF2-40B4-BE49-F238E27FC236}">
                <a16:creationId xmlns:a16="http://schemas.microsoft.com/office/drawing/2014/main" id="{24CFC07E-7CEF-4C99-9EBC-EE5D98F71532}"/>
              </a:ext>
            </a:extLst>
          </p:cNvPr>
          <p:cNvSpPr>
            <a:spLocks noGrp="1"/>
          </p:cNvSpPr>
          <p:nvPr>
            <p:ph type="sldNum" sz="quarter" idx="12"/>
          </p:nvPr>
        </p:nvSpPr>
        <p:spPr/>
        <p:txBody>
          <a:bodyPr/>
          <a:lstStyle/>
          <a:p>
            <a:fld id="{E0FE408E-4D51-6844-889C-4F5A442FF087}" type="slidenum">
              <a:rPr lang="en-US" smtClean="0"/>
              <a:t>12</a:t>
            </a:fld>
            <a:endParaRPr lang="en-US" dirty="0"/>
          </a:p>
        </p:txBody>
      </p:sp>
    </p:spTree>
    <p:extLst>
      <p:ext uri="{BB962C8B-B14F-4D97-AF65-F5344CB8AC3E}">
        <p14:creationId xmlns:p14="http://schemas.microsoft.com/office/powerpoint/2010/main" val="95567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rPr>
              <a:t>SM Renewals Schedule July - Aug</a:t>
            </a:r>
          </a:p>
        </p:txBody>
      </p:sp>
      <p:sp>
        <p:nvSpPr>
          <p:cNvPr id="4" name="TextBox 3">
            <a:extLst>
              <a:ext uri="{FF2B5EF4-FFF2-40B4-BE49-F238E27FC236}">
                <a16:creationId xmlns:a16="http://schemas.microsoft.com/office/drawing/2014/main" id="{5F625D2C-2244-4A22-A202-97A411551096}"/>
              </a:ext>
            </a:extLst>
          </p:cNvPr>
          <p:cNvSpPr txBox="1"/>
          <p:nvPr/>
        </p:nvSpPr>
        <p:spPr>
          <a:xfrm>
            <a:off x="10206446" y="5878286"/>
            <a:ext cx="127631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As of </a:t>
            </a:r>
            <a:r>
              <a:rPr lang="en-US" sz="1200" i="1" dirty="0">
                <a:solidFill>
                  <a:prstClr val="black"/>
                </a:solidFill>
                <a:latin typeface="Calibri"/>
              </a:rPr>
              <a:t>10/04/2022</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AF649984-0EFE-2607-9D10-DD7C8F069F3C}"/>
              </a:ext>
            </a:extLst>
          </p:cNvPr>
          <p:cNvSpPr txBox="1"/>
          <p:nvPr/>
        </p:nvSpPr>
        <p:spPr>
          <a:xfrm>
            <a:off x="315097" y="5024370"/>
            <a:ext cx="11613200" cy="1077218"/>
          </a:xfrm>
          <a:prstGeom prst="rect">
            <a:avLst/>
          </a:prstGeom>
          <a:noFill/>
        </p:spPr>
        <p:txBody>
          <a:bodyPr wrap="square" rtlCol="0">
            <a:spAutoFit/>
          </a:bodyPr>
          <a:lstStyle/>
          <a:p>
            <a:r>
              <a:rPr lang="en-US" sz="1600" dirty="0"/>
              <a:t>All companies with August, September renewal dates were invoiced from Nimble the week of October 3, so August renewals are still coming in. </a:t>
            </a:r>
          </a:p>
          <a:p>
            <a:endParaRPr lang="en-US" sz="1600" dirty="0"/>
          </a:p>
          <a:p>
            <a:r>
              <a:rPr lang="en-US" sz="1600" dirty="0"/>
              <a:t>34 new companies have joined since September 1.</a:t>
            </a:r>
          </a:p>
        </p:txBody>
      </p:sp>
      <p:graphicFrame>
        <p:nvGraphicFramePr>
          <p:cNvPr id="5" name="Table 4">
            <a:extLst>
              <a:ext uri="{FF2B5EF4-FFF2-40B4-BE49-F238E27FC236}">
                <a16:creationId xmlns:a16="http://schemas.microsoft.com/office/drawing/2014/main" id="{D49D0DD2-A33F-9B3C-A000-D1C47AA782A9}"/>
              </a:ext>
            </a:extLst>
          </p:cNvPr>
          <p:cNvGraphicFramePr>
            <a:graphicFrameLocks noGrp="1"/>
          </p:cNvGraphicFramePr>
          <p:nvPr/>
        </p:nvGraphicFramePr>
        <p:xfrm>
          <a:off x="865974" y="1106637"/>
          <a:ext cx="9867544" cy="3599068"/>
        </p:xfrm>
        <a:graphic>
          <a:graphicData uri="http://schemas.openxmlformats.org/drawingml/2006/table">
            <a:tbl>
              <a:tblPr firstRow="1" firstCol="1" bandRow="1">
                <a:tableStyleId>{5C22544A-7EE6-4342-B048-85BDC9FD1C3A}</a:tableStyleId>
              </a:tblPr>
              <a:tblGrid>
                <a:gridCol w="1125196">
                  <a:extLst>
                    <a:ext uri="{9D8B030D-6E8A-4147-A177-3AD203B41FA5}">
                      <a16:colId xmlns:a16="http://schemas.microsoft.com/office/drawing/2014/main" val="209751916"/>
                    </a:ext>
                  </a:extLst>
                </a:gridCol>
                <a:gridCol w="749604">
                  <a:extLst>
                    <a:ext uri="{9D8B030D-6E8A-4147-A177-3AD203B41FA5}">
                      <a16:colId xmlns:a16="http://schemas.microsoft.com/office/drawing/2014/main" val="1190007680"/>
                    </a:ext>
                  </a:extLst>
                </a:gridCol>
                <a:gridCol w="992996">
                  <a:extLst>
                    <a:ext uri="{9D8B030D-6E8A-4147-A177-3AD203B41FA5}">
                      <a16:colId xmlns:a16="http://schemas.microsoft.com/office/drawing/2014/main" val="3134999052"/>
                    </a:ext>
                  </a:extLst>
                </a:gridCol>
                <a:gridCol w="985648">
                  <a:extLst>
                    <a:ext uri="{9D8B030D-6E8A-4147-A177-3AD203B41FA5}">
                      <a16:colId xmlns:a16="http://schemas.microsoft.com/office/drawing/2014/main" val="3037250059"/>
                    </a:ext>
                  </a:extLst>
                </a:gridCol>
                <a:gridCol w="867350">
                  <a:extLst>
                    <a:ext uri="{9D8B030D-6E8A-4147-A177-3AD203B41FA5}">
                      <a16:colId xmlns:a16="http://schemas.microsoft.com/office/drawing/2014/main" val="3853990293"/>
                    </a:ext>
                  </a:extLst>
                </a:gridCol>
                <a:gridCol w="864068">
                  <a:extLst>
                    <a:ext uri="{9D8B030D-6E8A-4147-A177-3AD203B41FA5}">
                      <a16:colId xmlns:a16="http://schemas.microsoft.com/office/drawing/2014/main" val="2438590102"/>
                    </a:ext>
                  </a:extLst>
                </a:gridCol>
                <a:gridCol w="570075">
                  <a:extLst>
                    <a:ext uri="{9D8B030D-6E8A-4147-A177-3AD203B41FA5}">
                      <a16:colId xmlns:a16="http://schemas.microsoft.com/office/drawing/2014/main" val="2807753450"/>
                    </a:ext>
                  </a:extLst>
                </a:gridCol>
                <a:gridCol w="913419">
                  <a:extLst>
                    <a:ext uri="{9D8B030D-6E8A-4147-A177-3AD203B41FA5}">
                      <a16:colId xmlns:a16="http://schemas.microsoft.com/office/drawing/2014/main" val="1956558502"/>
                    </a:ext>
                  </a:extLst>
                </a:gridCol>
                <a:gridCol w="913419">
                  <a:extLst>
                    <a:ext uri="{9D8B030D-6E8A-4147-A177-3AD203B41FA5}">
                      <a16:colId xmlns:a16="http://schemas.microsoft.com/office/drawing/2014/main" val="705035436"/>
                    </a:ext>
                  </a:extLst>
                </a:gridCol>
                <a:gridCol w="982170">
                  <a:extLst>
                    <a:ext uri="{9D8B030D-6E8A-4147-A177-3AD203B41FA5}">
                      <a16:colId xmlns:a16="http://schemas.microsoft.com/office/drawing/2014/main" val="686359412"/>
                    </a:ext>
                  </a:extLst>
                </a:gridCol>
                <a:gridCol w="903599">
                  <a:extLst>
                    <a:ext uri="{9D8B030D-6E8A-4147-A177-3AD203B41FA5}">
                      <a16:colId xmlns:a16="http://schemas.microsoft.com/office/drawing/2014/main" val="1762555795"/>
                    </a:ext>
                  </a:extLst>
                </a:gridCol>
              </a:tblGrid>
              <a:tr h="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Month -&gt;</a:t>
                      </a: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July</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lnL w="381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Aug</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0292293"/>
                  </a:ext>
                </a:extLst>
              </a:tr>
              <a:tr h="348937">
                <a:tc row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Empl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512498"/>
                  </a:ext>
                </a:extLst>
              </a:tr>
              <a:tr h="229895">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084890"/>
                  </a:ext>
                </a:extLst>
              </a:tr>
              <a:tr h="348937">
                <a:tc>
                  <a:txBody>
                    <a:bodyPr/>
                    <a:lstStyle/>
                    <a:p>
                      <a:pPr marL="0" marR="0" algn="ctr">
                        <a:lnSpc>
                          <a:spcPct val="107000"/>
                        </a:lnSpc>
                        <a:spcBef>
                          <a:spcPts val="0"/>
                        </a:spcBef>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$13,140</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$9,605</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$9,225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dirty="0">
                          <a:solidFill>
                            <a:srgbClr val="000000"/>
                          </a:solidFill>
                          <a:effectLst/>
                          <a:latin typeface="Calibri" panose="020F0502020204030204" pitchFamily="34" charset="0"/>
                        </a:rPr>
                        <a:t>40</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dirty="0">
                          <a:solidFill>
                            <a:srgbClr val="000000"/>
                          </a:solidFill>
                          <a:effectLst/>
                          <a:latin typeface="Calibri" panose="020F0502020204030204" pitchFamily="34" charset="0"/>
                        </a:rPr>
                        <a:t>$15,810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$12,655</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$7,255</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6206"/>
                  </a:ext>
                </a:extLst>
              </a:tr>
              <a:tr h="328376">
                <a:tc>
                  <a:txBody>
                    <a:bodyPr/>
                    <a:lstStyle/>
                    <a:p>
                      <a:pPr marL="0" marR="0" algn="ctr">
                        <a:lnSpc>
                          <a:spcPct val="107000"/>
                        </a:lnSpc>
                        <a:spcBef>
                          <a:spcPts val="0"/>
                        </a:spcBef>
                        <a:spcAft>
                          <a:spcPts val="0"/>
                        </a:spcAft>
                      </a:pPr>
                      <a:r>
                        <a:rPr lang="en-US" sz="1600" dirty="0">
                          <a:effectLst/>
                        </a:rPr>
                        <a:t>11-50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$28,295</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$24,045</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$23,730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a:solidFill>
                            <a:srgbClr val="000000"/>
                          </a:solidFill>
                          <a:effectLst/>
                          <a:latin typeface="Calibri" panose="020F0502020204030204" pitchFamily="34" charset="0"/>
                        </a:rPr>
                        <a:t>52</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$43,605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$34,750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$22,710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4114367"/>
                  </a:ext>
                </a:extLst>
              </a:tr>
              <a:tr h="348937">
                <a:tc>
                  <a:txBody>
                    <a:bodyPr/>
                    <a:lstStyle/>
                    <a:p>
                      <a:pPr marL="0" marR="0" algn="ctr">
                        <a:lnSpc>
                          <a:spcPct val="107000"/>
                        </a:lnSpc>
                        <a:spcBef>
                          <a:spcPts val="0"/>
                        </a:spcBef>
                        <a:spcAft>
                          <a:spcPts val="0"/>
                        </a:spcAft>
                      </a:pPr>
                      <a:r>
                        <a:rPr lang="en-US" sz="1600" dirty="0">
                          <a:effectLst/>
                        </a:rPr>
                        <a:t>51-100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$22,755</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17,880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$15,575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dirty="0">
                          <a:solidFill>
                            <a:srgbClr val="000000"/>
                          </a:solidFill>
                          <a:effectLst/>
                          <a:latin typeface="Calibri" panose="020F0502020204030204" pitchFamily="34" charset="0"/>
                        </a:rPr>
                        <a:t>15</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dirty="0">
                          <a:solidFill>
                            <a:srgbClr val="000000"/>
                          </a:solidFill>
                          <a:effectLst/>
                          <a:latin typeface="Calibri" panose="020F0502020204030204" pitchFamily="34" charset="0"/>
                        </a:rPr>
                        <a:t>$21,365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$15,615</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$13,350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4808928"/>
                  </a:ext>
                </a:extLst>
              </a:tr>
              <a:tr h="348937">
                <a:tc>
                  <a:txBody>
                    <a:bodyPr/>
                    <a:lstStyle/>
                    <a:p>
                      <a:pPr marL="0" marR="0" algn="ctr">
                        <a:lnSpc>
                          <a:spcPct val="107000"/>
                        </a:lnSpc>
                        <a:spcBef>
                          <a:spcPts val="0"/>
                        </a:spcBef>
                        <a:spcAft>
                          <a:spcPts val="0"/>
                        </a:spcAft>
                      </a:pPr>
                      <a:r>
                        <a:rPr lang="en-US" sz="1600" dirty="0">
                          <a:effectLst/>
                        </a:rPr>
                        <a:t>101-500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$33,960</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$24,560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$22,560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a:solidFill>
                            <a:srgbClr val="000000"/>
                          </a:solidFill>
                          <a:effectLst/>
                          <a:latin typeface="Calibri" panose="020F0502020204030204" pitchFamily="34" charset="0"/>
                        </a:rPr>
                        <a:t>29</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$70,131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$48,800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$28,115</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9724149"/>
                  </a:ext>
                </a:extLst>
              </a:tr>
              <a:tr h="348937">
                <a:tc>
                  <a:txBody>
                    <a:bodyPr/>
                    <a:lstStyle/>
                    <a:p>
                      <a:pPr marL="0" marR="0" algn="ctr">
                        <a:lnSpc>
                          <a:spcPct val="107000"/>
                        </a:lnSpc>
                        <a:spcBef>
                          <a:spcPts val="0"/>
                        </a:spcBef>
                        <a:spcAft>
                          <a:spcPts val="0"/>
                        </a:spcAft>
                      </a:pPr>
                      <a:r>
                        <a:rPr lang="en-US" sz="1600" dirty="0">
                          <a:effectLst/>
                        </a:rPr>
                        <a:t>501-1,000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$11,900</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$9,140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a:solidFill>
                            <a:srgbClr val="000000"/>
                          </a:solidFill>
                          <a:effectLst/>
                          <a:latin typeface="Calibri" panose="020F0502020204030204" pitchFamily="34" charset="0"/>
                        </a:rPr>
                        <a:t>9</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$29,565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$19,590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20,890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8196794"/>
                  </a:ext>
                </a:extLst>
              </a:tr>
              <a:tr h="348937">
                <a:tc>
                  <a:txBody>
                    <a:bodyPr/>
                    <a:lstStyle/>
                    <a:p>
                      <a:pPr marL="0" marR="0" algn="ctr">
                        <a:lnSpc>
                          <a:spcPct val="107000"/>
                        </a:lnSpc>
                        <a:spcBef>
                          <a:spcPts val="0"/>
                        </a:spcBef>
                        <a:spcAft>
                          <a:spcPts val="0"/>
                        </a:spcAft>
                      </a:pPr>
                      <a:r>
                        <a:rPr lang="en-US" sz="1600" dirty="0">
                          <a:effectLst/>
                        </a:rPr>
                        <a:t>1001-5,000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$7,010</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$3,600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$2,920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dirty="0">
                          <a:solidFill>
                            <a:srgbClr val="000000"/>
                          </a:solidFill>
                          <a:effectLst/>
                          <a:latin typeface="Calibri" panose="020F0502020204030204" pitchFamily="34" charset="0"/>
                        </a:rPr>
                        <a:t>4</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$13,825 </a:t>
                      </a:r>
                    </a:p>
                  </a:txBody>
                  <a:tcPr marL="9525" marR="9525" marT="9525" marB="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Calibri" panose="020F0502020204030204" pitchFamily="34" charset="0"/>
                        </a:rPr>
                        <a:t>$7,450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$4,700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6212970"/>
                  </a:ext>
                </a:extLst>
              </a:tr>
              <a:tr h="348937">
                <a:tc>
                  <a:txBody>
                    <a:bodyPr/>
                    <a:lstStyle/>
                    <a:p>
                      <a:pPr marL="0" marR="0" algn="ctr">
                        <a:lnSpc>
                          <a:spcPct val="107000"/>
                        </a:lnSpc>
                        <a:spcBef>
                          <a:spcPts val="0"/>
                        </a:spcBef>
                        <a:spcAft>
                          <a:spcPts val="0"/>
                        </a:spcAft>
                      </a:pPr>
                      <a:r>
                        <a:rPr lang="en-US" sz="1600" dirty="0">
                          <a:effectLst/>
                        </a:rPr>
                        <a:t>5,001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$31,365</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$20,780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$28,675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a:solidFill>
                            <a:srgbClr val="000000"/>
                          </a:solidFill>
                          <a:effectLst/>
                          <a:latin typeface="Calibri" panose="020F0502020204030204" pitchFamily="34" charset="0"/>
                        </a:rPr>
                        <a:t>1</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$23,685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$11,030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21,680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0816844"/>
                  </a:ext>
                </a:extLst>
              </a:tr>
              <a:tr h="348937">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n-US" sz="1500" dirty="0">
                          <a:effectLst/>
                          <a:latin typeface="Calibri" panose="020F0502020204030204" pitchFamily="34" charset="0"/>
                          <a:ea typeface="Calibri" panose="020F0502020204030204" pitchFamily="34" charset="0"/>
                          <a:cs typeface="Times New Roman" panose="02020603050405020304" pitchFamily="18" charset="0"/>
                        </a:rPr>
                        <a:t>$148,425</a:t>
                      </a:r>
                    </a:p>
                  </a:txBody>
                  <a:tcPr marL="68580" marR="68580" marT="0" marB="0" anchor="ctr"/>
                </a:tc>
                <a:tc>
                  <a:txBody>
                    <a:bodyPr/>
                    <a:lstStyle/>
                    <a:p>
                      <a:pPr algn="r" fontAlgn="b"/>
                      <a:r>
                        <a:rPr lang="en-US" sz="1500" b="0" i="0" u="none" strike="noStrike" dirty="0">
                          <a:solidFill>
                            <a:srgbClr val="000000"/>
                          </a:solidFill>
                          <a:effectLst/>
                          <a:latin typeface="Calibri" panose="020F0502020204030204" pitchFamily="34" charset="0"/>
                        </a:rPr>
                        <a:t>$109,610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82</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$111,395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500" b="0" i="0" u="none" strike="noStrike" dirty="0">
                          <a:solidFill>
                            <a:srgbClr val="000000"/>
                          </a:solidFill>
                          <a:effectLst/>
                          <a:latin typeface="Calibri" panose="020F0502020204030204" pitchFamily="34" charset="0"/>
                        </a:rPr>
                        <a:t>150</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r" fontAlgn="b"/>
                      <a:r>
                        <a:rPr lang="en-US" sz="1500" b="0" i="0" u="none" strike="noStrike">
                          <a:solidFill>
                            <a:srgbClr val="000000"/>
                          </a:solidFill>
                          <a:effectLst/>
                          <a:latin typeface="Calibri" panose="020F0502020204030204" pitchFamily="34" charset="0"/>
                        </a:rPr>
                        <a:t>$217,986 </a:t>
                      </a:r>
                    </a:p>
                  </a:txBody>
                  <a:tcPr marL="9525" marR="9525" marT="9525" marB="0" anchor="ctr"/>
                </a:tc>
                <a:tc>
                  <a:txBody>
                    <a:bodyPr/>
                    <a:lstStyle/>
                    <a:p>
                      <a:pPr algn="r" fontAlgn="b"/>
                      <a:r>
                        <a:rPr lang="en-US" sz="1500" b="0" i="0" u="none" strike="noStrike" dirty="0">
                          <a:solidFill>
                            <a:srgbClr val="000000"/>
                          </a:solidFill>
                          <a:effectLst/>
                          <a:latin typeface="Calibri" panose="020F0502020204030204" pitchFamily="34" charset="0"/>
                        </a:rPr>
                        <a:t>$149,890</a:t>
                      </a:r>
                    </a:p>
                  </a:txBody>
                  <a:tcPr marL="9525" marR="9525" marT="9525"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nchor="ctr"/>
                </a:tc>
                <a:tc>
                  <a:txBody>
                    <a:bodyPr/>
                    <a:lstStyle/>
                    <a:p>
                      <a:pPr marL="0" marR="0" algn="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$118,700</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9977363"/>
                  </a:ext>
                </a:extLst>
              </a:tr>
            </a:tbl>
          </a:graphicData>
        </a:graphic>
      </p:graphicFrame>
    </p:spTree>
    <p:extLst>
      <p:ext uri="{BB962C8B-B14F-4D97-AF65-F5344CB8AC3E}">
        <p14:creationId xmlns:p14="http://schemas.microsoft.com/office/powerpoint/2010/main" val="769499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rPr>
              <a:t>SM Renewal Schedule Sept - Oct</a:t>
            </a:r>
          </a:p>
        </p:txBody>
      </p:sp>
      <p:sp>
        <p:nvSpPr>
          <p:cNvPr id="4" name="TextBox 3">
            <a:extLst>
              <a:ext uri="{FF2B5EF4-FFF2-40B4-BE49-F238E27FC236}">
                <a16:creationId xmlns:a16="http://schemas.microsoft.com/office/drawing/2014/main" id="{5F625D2C-2244-4A22-A202-97A411551096}"/>
              </a:ext>
            </a:extLst>
          </p:cNvPr>
          <p:cNvSpPr txBox="1"/>
          <p:nvPr/>
        </p:nvSpPr>
        <p:spPr>
          <a:xfrm>
            <a:off x="10206446" y="5878286"/>
            <a:ext cx="125066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As of </a:t>
            </a:r>
            <a:r>
              <a:rPr lang="en-US" sz="1200" i="1" dirty="0">
                <a:solidFill>
                  <a:prstClr val="black"/>
                </a:solidFill>
                <a:latin typeface="Calibri"/>
              </a:rPr>
              <a:t>10-20-2022</a:t>
            </a: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D54E2DA0-0244-0392-11DF-AB4640F80C60}"/>
              </a:ext>
            </a:extLst>
          </p:cNvPr>
          <p:cNvGraphicFramePr>
            <a:graphicFrameLocks noGrp="1"/>
          </p:cNvGraphicFramePr>
          <p:nvPr/>
        </p:nvGraphicFramePr>
        <p:xfrm>
          <a:off x="640935" y="1510898"/>
          <a:ext cx="10841821" cy="3548212"/>
        </p:xfrm>
        <a:graphic>
          <a:graphicData uri="http://schemas.openxmlformats.org/drawingml/2006/table">
            <a:tbl>
              <a:tblPr firstRow="1" firstCol="1" bandRow="1">
                <a:tableStyleId>{5C22544A-7EE6-4342-B048-85BDC9FD1C3A}</a:tableStyleId>
              </a:tblPr>
              <a:tblGrid>
                <a:gridCol w="1368886">
                  <a:extLst>
                    <a:ext uri="{9D8B030D-6E8A-4147-A177-3AD203B41FA5}">
                      <a16:colId xmlns:a16="http://schemas.microsoft.com/office/drawing/2014/main" val="209751916"/>
                    </a:ext>
                  </a:extLst>
                </a:gridCol>
                <a:gridCol w="691022">
                  <a:extLst>
                    <a:ext uri="{9D8B030D-6E8A-4147-A177-3AD203B41FA5}">
                      <a16:colId xmlns:a16="http://schemas.microsoft.com/office/drawing/2014/main" val="1190007680"/>
                    </a:ext>
                  </a:extLst>
                </a:gridCol>
                <a:gridCol w="1091041">
                  <a:extLst>
                    <a:ext uri="{9D8B030D-6E8A-4147-A177-3AD203B41FA5}">
                      <a16:colId xmlns:a16="http://schemas.microsoft.com/office/drawing/2014/main" val="3134999052"/>
                    </a:ext>
                  </a:extLst>
                </a:gridCol>
                <a:gridCol w="1082967">
                  <a:extLst>
                    <a:ext uri="{9D8B030D-6E8A-4147-A177-3AD203B41FA5}">
                      <a16:colId xmlns:a16="http://schemas.microsoft.com/office/drawing/2014/main" val="1979385233"/>
                    </a:ext>
                  </a:extLst>
                </a:gridCol>
                <a:gridCol w="826354">
                  <a:extLst>
                    <a:ext uri="{9D8B030D-6E8A-4147-A177-3AD203B41FA5}">
                      <a16:colId xmlns:a16="http://schemas.microsoft.com/office/drawing/2014/main" val="3853990293"/>
                    </a:ext>
                  </a:extLst>
                </a:gridCol>
                <a:gridCol w="946137">
                  <a:extLst>
                    <a:ext uri="{9D8B030D-6E8A-4147-A177-3AD203B41FA5}">
                      <a16:colId xmlns:a16="http://schemas.microsoft.com/office/drawing/2014/main" val="2438590102"/>
                    </a:ext>
                  </a:extLst>
                </a:gridCol>
                <a:gridCol w="756241">
                  <a:extLst>
                    <a:ext uri="{9D8B030D-6E8A-4147-A177-3AD203B41FA5}">
                      <a16:colId xmlns:a16="http://schemas.microsoft.com/office/drawing/2014/main" val="2807753450"/>
                    </a:ext>
                  </a:extLst>
                </a:gridCol>
                <a:gridCol w="1003606">
                  <a:extLst>
                    <a:ext uri="{9D8B030D-6E8A-4147-A177-3AD203B41FA5}">
                      <a16:colId xmlns:a16="http://schemas.microsoft.com/office/drawing/2014/main" val="1956558502"/>
                    </a:ext>
                  </a:extLst>
                </a:gridCol>
                <a:gridCol w="1003606">
                  <a:extLst>
                    <a:ext uri="{9D8B030D-6E8A-4147-A177-3AD203B41FA5}">
                      <a16:colId xmlns:a16="http://schemas.microsoft.com/office/drawing/2014/main" val="705035436"/>
                    </a:ext>
                  </a:extLst>
                </a:gridCol>
                <a:gridCol w="1079145">
                  <a:extLst>
                    <a:ext uri="{9D8B030D-6E8A-4147-A177-3AD203B41FA5}">
                      <a16:colId xmlns:a16="http://schemas.microsoft.com/office/drawing/2014/main" val="686359412"/>
                    </a:ext>
                  </a:extLst>
                </a:gridCol>
                <a:gridCol w="992816">
                  <a:extLst>
                    <a:ext uri="{9D8B030D-6E8A-4147-A177-3AD203B41FA5}">
                      <a16:colId xmlns:a16="http://schemas.microsoft.com/office/drawing/2014/main" val="1762555795"/>
                    </a:ext>
                  </a:extLst>
                </a:gridCol>
              </a:tblGrid>
              <a:tr h="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Month -&gt;</a:t>
                      </a: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September</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October</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0292293"/>
                  </a:ext>
                </a:extLst>
              </a:tr>
              <a:tr h="348937">
                <a:tc row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Empl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 10-20-2022</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512498"/>
                  </a:ext>
                </a:extLst>
              </a:tr>
              <a:tr h="229895">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084890"/>
                  </a:ext>
                </a:extLst>
              </a:tr>
              <a:tr h="348937">
                <a:tc>
                  <a:txBody>
                    <a:bodyPr/>
                    <a:lstStyle/>
                    <a:p>
                      <a:pPr marL="0" marR="0" algn="ctr">
                        <a:lnSpc>
                          <a:spcPct val="107000"/>
                        </a:lnSpc>
                        <a:spcBef>
                          <a:spcPts val="0"/>
                        </a:spcBef>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dirty="0">
                          <a:solidFill>
                            <a:srgbClr val="000000"/>
                          </a:solidFill>
                          <a:effectLst/>
                          <a:latin typeface="Calibri" panose="020F0502020204030204" pitchFamily="34" charset="0"/>
                        </a:rPr>
                        <a:t>24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$8,040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$7,800</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$4,010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panose="020F0502020204030204" pitchFamily="34" charset="0"/>
                        </a:rPr>
                        <a:t>28</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$9,500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$8,300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6206"/>
                  </a:ext>
                </a:extLst>
              </a:tr>
              <a:tr h="348937">
                <a:tc>
                  <a:txBody>
                    <a:bodyPr/>
                    <a:lstStyle/>
                    <a:p>
                      <a:pPr marL="0" marR="0" algn="ctr">
                        <a:lnSpc>
                          <a:spcPct val="107000"/>
                        </a:lnSpc>
                        <a:spcBef>
                          <a:spcPts val="0"/>
                        </a:spcBef>
                        <a:spcAft>
                          <a:spcPts val="0"/>
                        </a:spcAft>
                      </a:pPr>
                      <a:r>
                        <a:rPr lang="en-US" sz="1600" dirty="0">
                          <a:effectLst/>
                        </a:rPr>
                        <a:t>11-50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39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$29,745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$23,745</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$12,900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35</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$27,845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$27,095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4114367"/>
                  </a:ext>
                </a:extLst>
              </a:tr>
              <a:tr h="348937">
                <a:tc>
                  <a:txBody>
                    <a:bodyPr/>
                    <a:lstStyle/>
                    <a:p>
                      <a:pPr marL="0" marR="0" algn="ctr">
                        <a:lnSpc>
                          <a:spcPct val="107000"/>
                        </a:lnSpc>
                        <a:spcBef>
                          <a:spcPts val="0"/>
                        </a:spcBef>
                        <a:spcAft>
                          <a:spcPts val="0"/>
                        </a:spcAft>
                      </a:pPr>
                      <a:r>
                        <a:rPr lang="en-US" sz="1600" dirty="0">
                          <a:effectLst/>
                        </a:rPr>
                        <a:t>51-100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17</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$18,295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$15,735</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$7,365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18</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dirty="0">
                          <a:solidFill>
                            <a:srgbClr val="000000"/>
                          </a:solidFill>
                          <a:effectLst/>
                          <a:latin typeface="Calibri" panose="020F0502020204030204" pitchFamily="34" charset="0"/>
                        </a:rPr>
                        <a:t>$23,860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$17,270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4808928"/>
                  </a:ext>
                </a:extLst>
              </a:tr>
              <a:tr h="348937">
                <a:tc>
                  <a:txBody>
                    <a:bodyPr/>
                    <a:lstStyle/>
                    <a:p>
                      <a:pPr marL="0" marR="0" algn="ctr">
                        <a:lnSpc>
                          <a:spcPct val="107000"/>
                        </a:lnSpc>
                        <a:spcBef>
                          <a:spcPts val="0"/>
                        </a:spcBef>
                        <a:spcAft>
                          <a:spcPts val="0"/>
                        </a:spcAft>
                      </a:pPr>
                      <a:r>
                        <a:rPr lang="en-US" sz="1600" dirty="0">
                          <a:effectLst/>
                        </a:rPr>
                        <a:t>101-500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20</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$25,640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$21,450</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$13,255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15</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$30,295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$23,640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9724149"/>
                  </a:ext>
                </a:extLst>
              </a:tr>
              <a:tr h="348937">
                <a:tc>
                  <a:txBody>
                    <a:bodyPr/>
                    <a:lstStyle/>
                    <a:p>
                      <a:pPr marL="0" marR="0" algn="ctr">
                        <a:lnSpc>
                          <a:spcPct val="107000"/>
                        </a:lnSpc>
                        <a:spcBef>
                          <a:spcPts val="0"/>
                        </a:spcBef>
                        <a:spcAft>
                          <a:spcPts val="0"/>
                        </a:spcAft>
                      </a:pPr>
                      <a:r>
                        <a:rPr lang="en-US" sz="1600" dirty="0">
                          <a:effectLst/>
                        </a:rPr>
                        <a:t>501-1,000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2</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$2,685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$2,160</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$1,450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4</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$17,490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$13,420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8196794"/>
                  </a:ext>
                </a:extLst>
              </a:tr>
              <a:tr h="348937">
                <a:tc>
                  <a:txBody>
                    <a:bodyPr/>
                    <a:lstStyle/>
                    <a:p>
                      <a:pPr marL="0" marR="0" algn="ctr">
                        <a:lnSpc>
                          <a:spcPct val="107000"/>
                        </a:lnSpc>
                        <a:spcBef>
                          <a:spcPts val="0"/>
                        </a:spcBef>
                        <a:spcAft>
                          <a:spcPts val="0"/>
                        </a:spcAft>
                      </a:pPr>
                      <a:r>
                        <a:rPr lang="en-US" sz="1600" dirty="0">
                          <a:effectLst/>
                        </a:rPr>
                        <a:t>1001-5,000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$26,315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$12,570</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$18,055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7</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$39,490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$19,910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6212970"/>
                  </a:ext>
                </a:extLst>
              </a:tr>
              <a:tr h="348937">
                <a:tc>
                  <a:txBody>
                    <a:bodyPr/>
                    <a:lstStyle/>
                    <a:p>
                      <a:pPr marL="0" marR="0" algn="ctr">
                        <a:lnSpc>
                          <a:spcPct val="107000"/>
                        </a:lnSpc>
                        <a:spcBef>
                          <a:spcPts val="0"/>
                        </a:spcBef>
                        <a:spcAft>
                          <a:spcPts val="0"/>
                        </a:spcAft>
                      </a:pPr>
                      <a:r>
                        <a:rPr lang="en-US" sz="1600" dirty="0">
                          <a:effectLst/>
                        </a:rPr>
                        <a:t>5,001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5</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$29,835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$18,270</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$8,305</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1</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$34,705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$14,460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0816844"/>
                  </a:ext>
                </a:extLst>
              </a:tr>
              <a:tr h="27752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tc>
                <a:tc>
                  <a:txBody>
                    <a:bodyPr/>
                    <a:lstStyle/>
                    <a:p>
                      <a:pPr algn="r" fontAlgn="b"/>
                      <a:r>
                        <a:rPr lang="en-US" sz="1600" b="0" i="0" u="none" strike="noStrike" dirty="0">
                          <a:solidFill>
                            <a:srgbClr val="000000"/>
                          </a:solidFill>
                          <a:effectLst/>
                          <a:latin typeface="Calibri" panose="020F0502020204030204" pitchFamily="34" charset="0"/>
                        </a:rPr>
                        <a:t>111</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$140,555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$103,335</a:t>
                      </a:r>
                    </a:p>
                  </a:txBody>
                  <a:tcPr marL="9525" marR="9525" marT="9525" marB="0" anchor="b"/>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tc>
                <a:tc>
                  <a:txBody>
                    <a:bodyPr/>
                    <a:lstStyle/>
                    <a:p>
                      <a:pPr marL="0" marR="0" algn="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$65,340</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panose="020F0502020204030204" pitchFamily="34" charset="0"/>
                        </a:rPr>
                        <a:t>108</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$183,185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$125,095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9977363"/>
                  </a:ext>
                </a:extLst>
              </a:tr>
            </a:tbl>
          </a:graphicData>
        </a:graphic>
      </p:graphicFrame>
      <p:sp>
        <p:nvSpPr>
          <p:cNvPr id="3" name="TextBox 2">
            <a:extLst>
              <a:ext uri="{FF2B5EF4-FFF2-40B4-BE49-F238E27FC236}">
                <a16:creationId xmlns:a16="http://schemas.microsoft.com/office/drawing/2014/main" id="{7C194A77-4970-493D-87D5-0430CE237D71}"/>
              </a:ext>
            </a:extLst>
          </p:cNvPr>
          <p:cNvSpPr txBox="1"/>
          <p:nvPr/>
        </p:nvSpPr>
        <p:spPr>
          <a:xfrm>
            <a:off x="615290" y="5099366"/>
            <a:ext cx="10841820" cy="1077218"/>
          </a:xfrm>
          <a:prstGeom prst="rect">
            <a:avLst/>
          </a:prstGeom>
          <a:noFill/>
        </p:spPr>
        <p:txBody>
          <a:bodyPr wrap="square" rtlCol="0">
            <a:spAutoFit/>
          </a:bodyPr>
          <a:lstStyle/>
          <a:p>
            <a:r>
              <a:rPr lang="en-US" sz="1600" dirty="0"/>
              <a:t>All companies with August &amp; September renewal dates were invoiced from Nimble the week of October 3, so September renewals are still coming in and are not technically late since they were not billed on time.</a:t>
            </a:r>
          </a:p>
          <a:p>
            <a:endParaRPr lang="en-US" sz="1600" dirty="0"/>
          </a:p>
          <a:p>
            <a:r>
              <a:rPr lang="en-US" sz="1600" dirty="0"/>
              <a:t>34 new companies have joined since September 1.</a:t>
            </a:r>
          </a:p>
        </p:txBody>
      </p:sp>
    </p:spTree>
    <p:extLst>
      <p:ext uri="{BB962C8B-B14F-4D97-AF65-F5344CB8AC3E}">
        <p14:creationId xmlns:p14="http://schemas.microsoft.com/office/powerpoint/2010/main" val="3257160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rPr>
              <a:t>SM Renewal Schedule Nov - Dec</a:t>
            </a:r>
          </a:p>
        </p:txBody>
      </p:sp>
      <p:sp>
        <p:nvSpPr>
          <p:cNvPr id="4" name="TextBox 3">
            <a:extLst>
              <a:ext uri="{FF2B5EF4-FFF2-40B4-BE49-F238E27FC236}">
                <a16:creationId xmlns:a16="http://schemas.microsoft.com/office/drawing/2014/main" id="{5F625D2C-2244-4A22-A202-97A411551096}"/>
              </a:ext>
            </a:extLst>
          </p:cNvPr>
          <p:cNvSpPr txBox="1"/>
          <p:nvPr/>
        </p:nvSpPr>
        <p:spPr>
          <a:xfrm>
            <a:off x="10206446" y="5878286"/>
            <a:ext cx="127631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As of </a:t>
            </a:r>
            <a:r>
              <a:rPr lang="en-US" sz="1200" i="1" dirty="0">
                <a:solidFill>
                  <a:prstClr val="black"/>
                </a:solidFill>
                <a:latin typeface="Calibri"/>
              </a:rPr>
              <a:t>07/07</a:t>
            </a:r>
            <a:r>
              <a:rPr kumimoji="0" lang="en-US" sz="1200" b="0" i="1" u="none" strike="noStrike" kern="1200" cap="none" spc="0" normalizeH="0" baseline="0" noProof="0" dirty="0">
                <a:ln>
                  <a:noFill/>
                </a:ln>
                <a:solidFill>
                  <a:prstClr val="black"/>
                </a:solidFill>
                <a:effectLst/>
                <a:uLnTx/>
                <a:uFillTx/>
                <a:latin typeface="Calibri"/>
                <a:ea typeface="+mn-ea"/>
                <a:cs typeface="+mn-cs"/>
              </a:rPr>
              <a:t>/2022</a:t>
            </a:r>
          </a:p>
        </p:txBody>
      </p:sp>
      <p:graphicFrame>
        <p:nvGraphicFramePr>
          <p:cNvPr id="7" name="Table 6">
            <a:extLst>
              <a:ext uri="{FF2B5EF4-FFF2-40B4-BE49-F238E27FC236}">
                <a16:creationId xmlns:a16="http://schemas.microsoft.com/office/drawing/2014/main" id="{D54E2DA0-0244-0392-11DF-AB4640F80C60}"/>
              </a:ext>
            </a:extLst>
          </p:cNvPr>
          <p:cNvGraphicFramePr>
            <a:graphicFrameLocks noGrp="1"/>
          </p:cNvGraphicFramePr>
          <p:nvPr/>
        </p:nvGraphicFramePr>
        <p:xfrm>
          <a:off x="640935" y="1510898"/>
          <a:ext cx="10972799" cy="3619629"/>
        </p:xfrm>
        <a:graphic>
          <a:graphicData uri="http://schemas.openxmlformats.org/drawingml/2006/table">
            <a:tbl>
              <a:tblPr firstRow="1" firstCol="1" bandRow="1">
                <a:tableStyleId>{5C22544A-7EE6-4342-B048-85BDC9FD1C3A}</a:tableStyleId>
              </a:tblPr>
              <a:tblGrid>
                <a:gridCol w="1385423">
                  <a:extLst>
                    <a:ext uri="{9D8B030D-6E8A-4147-A177-3AD203B41FA5}">
                      <a16:colId xmlns:a16="http://schemas.microsoft.com/office/drawing/2014/main" val="209751916"/>
                    </a:ext>
                  </a:extLst>
                </a:gridCol>
                <a:gridCol w="699370">
                  <a:extLst>
                    <a:ext uri="{9D8B030D-6E8A-4147-A177-3AD203B41FA5}">
                      <a16:colId xmlns:a16="http://schemas.microsoft.com/office/drawing/2014/main" val="1190007680"/>
                    </a:ext>
                  </a:extLst>
                </a:gridCol>
                <a:gridCol w="1104221">
                  <a:extLst>
                    <a:ext uri="{9D8B030D-6E8A-4147-A177-3AD203B41FA5}">
                      <a16:colId xmlns:a16="http://schemas.microsoft.com/office/drawing/2014/main" val="3134999052"/>
                    </a:ext>
                  </a:extLst>
                </a:gridCol>
                <a:gridCol w="1096050">
                  <a:extLst>
                    <a:ext uri="{9D8B030D-6E8A-4147-A177-3AD203B41FA5}">
                      <a16:colId xmlns:a16="http://schemas.microsoft.com/office/drawing/2014/main" val="1979385233"/>
                    </a:ext>
                  </a:extLst>
                </a:gridCol>
                <a:gridCol w="836338">
                  <a:extLst>
                    <a:ext uri="{9D8B030D-6E8A-4147-A177-3AD203B41FA5}">
                      <a16:colId xmlns:a16="http://schemas.microsoft.com/office/drawing/2014/main" val="3853990293"/>
                    </a:ext>
                  </a:extLst>
                </a:gridCol>
                <a:gridCol w="957568">
                  <a:extLst>
                    <a:ext uri="{9D8B030D-6E8A-4147-A177-3AD203B41FA5}">
                      <a16:colId xmlns:a16="http://schemas.microsoft.com/office/drawing/2014/main" val="2438590102"/>
                    </a:ext>
                  </a:extLst>
                </a:gridCol>
                <a:gridCol w="765377">
                  <a:extLst>
                    <a:ext uri="{9D8B030D-6E8A-4147-A177-3AD203B41FA5}">
                      <a16:colId xmlns:a16="http://schemas.microsoft.com/office/drawing/2014/main" val="2807753450"/>
                    </a:ext>
                  </a:extLst>
                </a:gridCol>
                <a:gridCol w="1015730">
                  <a:extLst>
                    <a:ext uri="{9D8B030D-6E8A-4147-A177-3AD203B41FA5}">
                      <a16:colId xmlns:a16="http://schemas.microsoft.com/office/drawing/2014/main" val="1956558502"/>
                    </a:ext>
                  </a:extLst>
                </a:gridCol>
                <a:gridCol w="1015730">
                  <a:extLst>
                    <a:ext uri="{9D8B030D-6E8A-4147-A177-3AD203B41FA5}">
                      <a16:colId xmlns:a16="http://schemas.microsoft.com/office/drawing/2014/main" val="705035436"/>
                    </a:ext>
                  </a:extLst>
                </a:gridCol>
                <a:gridCol w="1092182">
                  <a:extLst>
                    <a:ext uri="{9D8B030D-6E8A-4147-A177-3AD203B41FA5}">
                      <a16:colId xmlns:a16="http://schemas.microsoft.com/office/drawing/2014/main" val="686359412"/>
                    </a:ext>
                  </a:extLst>
                </a:gridCol>
                <a:gridCol w="1004810">
                  <a:extLst>
                    <a:ext uri="{9D8B030D-6E8A-4147-A177-3AD203B41FA5}">
                      <a16:colId xmlns:a16="http://schemas.microsoft.com/office/drawing/2014/main" val="1762555795"/>
                    </a:ext>
                  </a:extLst>
                </a:gridCol>
              </a:tblGrid>
              <a:tr h="0">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Month -&gt;</a:t>
                      </a: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November</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December</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0292293"/>
                  </a:ext>
                </a:extLst>
              </a:tr>
              <a:tr h="348937">
                <a:tc rowSpan="2">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Empl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Potential</a:t>
                      </a:r>
                    </a:p>
                  </a:txBody>
                  <a:tcPr marL="68580" marR="68580" marT="0" marB="0" anchor="ctr">
                    <a:lnL w="38100" cap="flat" cmpd="sng" algn="ctr">
                      <a:solidFill>
                        <a:schemeClr val="tx1"/>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OLD dues</a:t>
                      </a:r>
                    </a:p>
                  </a:txBody>
                  <a:tcPr marL="68580" marR="68580" marT="0" marB="0" anchor="ctr"/>
                </a:tc>
                <a:tc gridSpan="2">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512498"/>
                  </a:ext>
                </a:extLst>
              </a:tr>
              <a:tr h="229895">
                <a:tc v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Qty</a:t>
                      </a:r>
                    </a:p>
                  </a:txBody>
                  <a:tcPr marL="68580" marR="68580" marT="0" marB="0">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 $$</a:t>
                      </a:r>
                    </a:p>
                  </a:txBody>
                  <a:tcPr marL="68580" marR="68580" marT="0" marB="0"/>
                </a:tc>
                <a:tc vMerge="1">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Renew $</a:t>
                      </a:r>
                    </a:p>
                  </a:txBody>
                  <a:tcPr marL="68580" marR="68580" marT="0" marB="0">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084890"/>
                  </a:ext>
                </a:extLst>
              </a:tr>
              <a:tr h="348937">
                <a:tc>
                  <a:txBody>
                    <a:bodyPr/>
                    <a:lstStyle/>
                    <a:p>
                      <a:pPr marL="0" marR="0" algn="ctr">
                        <a:lnSpc>
                          <a:spcPct val="107000"/>
                        </a:lnSpc>
                        <a:spcBef>
                          <a:spcPts val="0"/>
                        </a:spcBef>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dirty="0">
                          <a:solidFill>
                            <a:srgbClr val="000000"/>
                          </a:solidFill>
                          <a:effectLst/>
                          <a:latin typeface="Calibri" panose="020F0502020204030204" pitchFamily="34" charset="0"/>
                        </a:rPr>
                        <a:t>34</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$11,705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$10,250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panose="020F0502020204030204" pitchFamily="34" charset="0"/>
                        </a:rPr>
                        <a:t>23</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$7,970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$6,925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6206"/>
                  </a:ext>
                </a:extLst>
              </a:tr>
              <a:tr h="348937">
                <a:tc>
                  <a:txBody>
                    <a:bodyPr/>
                    <a:lstStyle/>
                    <a:p>
                      <a:pPr marL="0" marR="0" algn="ctr">
                        <a:lnSpc>
                          <a:spcPct val="107000"/>
                        </a:lnSpc>
                        <a:spcBef>
                          <a:spcPts val="0"/>
                        </a:spcBef>
                        <a:spcAft>
                          <a:spcPts val="0"/>
                        </a:spcAft>
                      </a:pPr>
                      <a:r>
                        <a:rPr lang="en-US" sz="1600" dirty="0">
                          <a:effectLst/>
                        </a:rPr>
                        <a:t>11-50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38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$32,865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$30,195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53</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$42,030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$38,225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4114367"/>
                  </a:ext>
                </a:extLst>
              </a:tr>
              <a:tr h="348937">
                <a:tc>
                  <a:txBody>
                    <a:bodyPr/>
                    <a:lstStyle/>
                    <a:p>
                      <a:pPr marL="0" marR="0" algn="ctr">
                        <a:lnSpc>
                          <a:spcPct val="107000"/>
                        </a:lnSpc>
                        <a:spcBef>
                          <a:spcPts val="0"/>
                        </a:spcBef>
                        <a:spcAft>
                          <a:spcPts val="0"/>
                        </a:spcAft>
                      </a:pPr>
                      <a:r>
                        <a:rPr lang="en-US" sz="1600" dirty="0">
                          <a:effectLst/>
                        </a:rPr>
                        <a:t>51-100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$31,585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$24,420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13</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$18,825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$15,090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4808928"/>
                  </a:ext>
                </a:extLst>
              </a:tr>
              <a:tr h="348937">
                <a:tc>
                  <a:txBody>
                    <a:bodyPr/>
                    <a:lstStyle/>
                    <a:p>
                      <a:pPr marL="0" marR="0" algn="ctr">
                        <a:lnSpc>
                          <a:spcPct val="107000"/>
                        </a:lnSpc>
                        <a:spcBef>
                          <a:spcPts val="0"/>
                        </a:spcBef>
                        <a:spcAft>
                          <a:spcPts val="0"/>
                        </a:spcAft>
                      </a:pPr>
                      <a:r>
                        <a:rPr lang="en-US" sz="1600" dirty="0">
                          <a:effectLst/>
                        </a:rPr>
                        <a:t>101-500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$20,240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$13,815</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26</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$57,015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$43,710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9724149"/>
                  </a:ext>
                </a:extLst>
              </a:tr>
              <a:tr h="348937">
                <a:tc>
                  <a:txBody>
                    <a:bodyPr/>
                    <a:lstStyle/>
                    <a:p>
                      <a:pPr marL="0" marR="0" algn="ctr">
                        <a:lnSpc>
                          <a:spcPct val="107000"/>
                        </a:lnSpc>
                        <a:spcBef>
                          <a:spcPts val="0"/>
                        </a:spcBef>
                        <a:spcAft>
                          <a:spcPts val="0"/>
                        </a:spcAft>
                      </a:pPr>
                      <a:r>
                        <a:rPr lang="en-US" sz="1600" dirty="0">
                          <a:effectLst/>
                        </a:rPr>
                        <a:t>501-1,000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$11,585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$7,490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7</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$20,050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$14,470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8196794"/>
                  </a:ext>
                </a:extLst>
              </a:tr>
              <a:tr h="348937">
                <a:tc>
                  <a:txBody>
                    <a:bodyPr/>
                    <a:lstStyle/>
                    <a:p>
                      <a:pPr marL="0" marR="0" algn="ctr">
                        <a:lnSpc>
                          <a:spcPct val="107000"/>
                        </a:lnSpc>
                        <a:spcBef>
                          <a:spcPts val="0"/>
                        </a:spcBef>
                        <a:spcAft>
                          <a:spcPts val="0"/>
                        </a:spcAft>
                      </a:pPr>
                      <a:r>
                        <a:rPr lang="en-US" sz="1600" dirty="0">
                          <a:effectLst/>
                        </a:rPr>
                        <a:t>1001-5,000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$69,520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$34,630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11</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$61,545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$39,230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6212970"/>
                  </a:ext>
                </a:extLst>
              </a:tr>
              <a:tr h="348937">
                <a:tc>
                  <a:txBody>
                    <a:bodyPr/>
                    <a:lstStyle/>
                    <a:p>
                      <a:pPr marL="0" marR="0" algn="ctr">
                        <a:lnSpc>
                          <a:spcPct val="107000"/>
                        </a:lnSpc>
                        <a:spcBef>
                          <a:spcPts val="0"/>
                        </a:spcBef>
                        <a:spcAft>
                          <a:spcPts val="0"/>
                        </a:spcAft>
                      </a:pPr>
                      <a:r>
                        <a:rPr lang="en-US" sz="1600" dirty="0">
                          <a:effectLst/>
                        </a:rPr>
                        <a:t>5,001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600" b="0" i="0" u="none" strike="noStrike">
                          <a:solidFill>
                            <a:srgbClr val="000000"/>
                          </a:solidFill>
                          <a:effectLst/>
                          <a:latin typeface="Calibri" panose="020F0502020204030204" pitchFamily="34" charset="0"/>
                        </a:rPr>
                        <a:t>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$12,850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$9,720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a:solidFill>
                            <a:srgbClr val="000000"/>
                          </a:solidFill>
                          <a:effectLst/>
                          <a:latin typeface="Calibri" panose="020F0502020204030204" pitchFamily="34" charset="0"/>
                        </a:rPr>
                        <a:t>3</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$21,615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$17,000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0816844"/>
                  </a:ext>
                </a:extLst>
              </a:tr>
              <a:tr h="348937">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tc>
                <a:tc>
                  <a:txBody>
                    <a:bodyPr/>
                    <a:lstStyle/>
                    <a:p>
                      <a:pPr algn="r" fontAlgn="b"/>
                      <a:r>
                        <a:rPr lang="en-US" sz="1600" b="0" i="0" u="none" strike="noStrike" dirty="0">
                          <a:solidFill>
                            <a:srgbClr val="000000"/>
                          </a:solidFill>
                          <a:effectLst/>
                          <a:latin typeface="Calibri" panose="020F0502020204030204" pitchFamily="34" charset="0"/>
                        </a:rPr>
                        <a:t>109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$190,350 </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$130,520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600" b="0" i="0" u="none" strike="noStrike" dirty="0">
                          <a:solidFill>
                            <a:srgbClr val="000000"/>
                          </a:solidFill>
                          <a:effectLst/>
                          <a:latin typeface="Calibri" panose="020F0502020204030204" pitchFamily="34" charset="0"/>
                        </a:rPr>
                        <a:t>136</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r>
                        <a:rPr lang="en-US" sz="1600" b="0" i="0" u="none" strike="noStrike">
                          <a:solidFill>
                            <a:srgbClr val="000000"/>
                          </a:solidFill>
                          <a:effectLst/>
                          <a:latin typeface="Calibri" panose="020F0502020204030204" pitchFamily="34" charset="0"/>
                        </a:rPr>
                        <a:t>$229,050 </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$174,650</a:t>
                      </a:r>
                    </a:p>
                  </a:txBody>
                  <a:tcPr marL="9525" marR="9525" marT="9525" marB="0" anchor="b"/>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9977363"/>
                  </a:ext>
                </a:extLst>
              </a:tr>
            </a:tbl>
          </a:graphicData>
        </a:graphic>
      </p:graphicFrame>
    </p:spTree>
    <p:extLst>
      <p:ext uri="{BB962C8B-B14F-4D97-AF65-F5344CB8AC3E}">
        <p14:creationId xmlns:p14="http://schemas.microsoft.com/office/powerpoint/2010/main" val="2968607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rPr>
              <a:t>SM Renewal Schedule TOTALS</a:t>
            </a:r>
          </a:p>
        </p:txBody>
      </p:sp>
      <p:sp>
        <p:nvSpPr>
          <p:cNvPr id="4" name="TextBox 3">
            <a:extLst>
              <a:ext uri="{FF2B5EF4-FFF2-40B4-BE49-F238E27FC236}">
                <a16:creationId xmlns:a16="http://schemas.microsoft.com/office/drawing/2014/main" id="{5F625D2C-2244-4A22-A202-97A411551096}"/>
              </a:ext>
            </a:extLst>
          </p:cNvPr>
          <p:cNvSpPr txBox="1"/>
          <p:nvPr/>
        </p:nvSpPr>
        <p:spPr>
          <a:xfrm>
            <a:off x="10319249" y="6367424"/>
            <a:ext cx="127631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As of </a:t>
            </a:r>
            <a:r>
              <a:rPr lang="en-US" sz="1200" i="1" dirty="0">
                <a:solidFill>
                  <a:prstClr val="black"/>
                </a:solidFill>
                <a:latin typeface="Calibri"/>
              </a:rPr>
              <a:t>07/11</a:t>
            </a:r>
            <a:r>
              <a:rPr kumimoji="0" lang="en-US" sz="1200" b="0" i="1" u="none" strike="noStrike" kern="1200" cap="none" spc="0" normalizeH="0" baseline="0" noProof="0" dirty="0">
                <a:ln>
                  <a:noFill/>
                </a:ln>
                <a:solidFill>
                  <a:prstClr val="black"/>
                </a:solidFill>
                <a:effectLst/>
                <a:uLnTx/>
                <a:uFillTx/>
                <a:latin typeface="Calibri"/>
                <a:ea typeface="+mn-ea"/>
                <a:cs typeface="+mn-cs"/>
              </a:rPr>
              <a:t>/2022</a:t>
            </a:r>
          </a:p>
        </p:txBody>
      </p:sp>
      <p:graphicFrame>
        <p:nvGraphicFramePr>
          <p:cNvPr id="7" name="Table 6">
            <a:extLst>
              <a:ext uri="{FF2B5EF4-FFF2-40B4-BE49-F238E27FC236}">
                <a16:creationId xmlns:a16="http://schemas.microsoft.com/office/drawing/2014/main" id="{D54E2DA0-0244-0392-11DF-AB4640F80C60}"/>
              </a:ext>
            </a:extLst>
          </p:cNvPr>
          <p:cNvGraphicFramePr>
            <a:graphicFrameLocks noGrp="1"/>
          </p:cNvGraphicFramePr>
          <p:nvPr/>
        </p:nvGraphicFramePr>
        <p:xfrm>
          <a:off x="596439" y="1322890"/>
          <a:ext cx="10999121" cy="3489370"/>
        </p:xfrm>
        <a:graphic>
          <a:graphicData uri="http://schemas.openxmlformats.org/drawingml/2006/table">
            <a:tbl>
              <a:tblPr firstRow="1" firstCol="1" bandRow="1">
                <a:tableStyleId>{5C22544A-7EE6-4342-B048-85BDC9FD1C3A}</a:tableStyleId>
              </a:tblPr>
              <a:tblGrid>
                <a:gridCol w="1452785">
                  <a:extLst>
                    <a:ext uri="{9D8B030D-6E8A-4147-A177-3AD203B41FA5}">
                      <a16:colId xmlns:a16="http://schemas.microsoft.com/office/drawing/2014/main" val="209751916"/>
                    </a:ext>
                  </a:extLst>
                </a:gridCol>
                <a:gridCol w="795528">
                  <a:extLst>
                    <a:ext uri="{9D8B030D-6E8A-4147-A177-3AD203B41FA5}">
                      <a16:colId xmlns:a16="http://schemas.microsoft.com/office/drawing/2014/main" val="1190007680"/>
                    </a:ext>
                  </a:extLst>
                </a:gridCol>
                <a:gridCol w="795528">
                  <a:extLst>
                    <a:ext uri="{9D8B030D-6E8A-4147-A177-3AD203B41FA5}">
                      <a16:colId xmlns:a16="http://schemas.microsoft.com/office/drawing/2014/main" val="1326828838"/>
                    </a:ext>
                  </a:extLst>
                </a:gridCol>
                <a:gridCol w="795528">
                  <a:extLst>
                    <a:ext uri="{9D8B030D-6E8A-4147-A177-3AD203B41FA5}">
                      <a16:colId xmlns:a16="http://schemas.microsoft.com/office/drawing/2014/main" val="3134999052"/>
                    </a:ext>
                  </a:extLst>
                </a:gridCol>
                <a:gridCol w="795528">
                  <a:extLst>
                    <a:ext uri="{9D8B030D-6E8A-4147-A177-3AD203B41FA5}">
                      <a16:colId xmlns:a16="http://schemas.microsoft.com/office/drawing/2014/main" val="1756671451"/>
                    </a:ext>
                  </a:extLst>
                </a:gridCol>
                <a:gridCol w="795528">
                  <a:extLst>
                    <a:ext uri="{9D8B030D-6E8A-4147-A177-3AD203B41FA5}">
                      <a16:colId xmlns:a16="http://schemas.microsoft.com/office/drawing/2014/main" val="1979385233"/>
                    </a:ext>
                  </a:extLst>
                </a:gridCol>
                <a:gridCol w="795528">
                  <a:extLst>
                    <a:ext uri="{9D8B030D-6E8A-4147-A177-3AD203B41FA5}">
                      <a16:colId xmlns:a16="http://schemas.microsoft.com/office/drawing/2014/main" val="3409190985"/>
                    </a:ext>
                  </a:extLst>
                </a:gridCol>
                <a:gridCol w="795528">
                  <a:extLst>
                    <a:ext uri="{9D8B030D-6E8A-4147-A177-3AD203B41FA5}">
                      <a16:colId xmlns:a16="http://schemas.microsoft.com/office/drawing/2014/main" val="3853990293"/>
                    </a:ext>
                  </a:extLst>
                </a:gridCol>
                <a:gridCol w="795528">
                  <a:extLst>
                    <a:ext uri="{9D8B030D-6E8A-4147-A177-3AD203B41FA5}">
                      <a16:colId xmlns:a16="http://schemas.microsoft.com/office/drawing/2014/main" val="2248945556"/>
                    </a:ext>
                  </a:extLst>
                </a:gridCol>
                <a:gridCol w="795528">
                  <a:extLst>
                    <a:ext uri="{9D8B030D-6E8A-4147-A177-3AD203B41FA5}">
                      <a16:colId xmlns:a16="http://schemas.microsoft.com/office/drawing/2014/main" val="2438590102"/>
                    </a:ext>
                  </a:extLst>
                </a:gridCol>
                <a:gridCol w="795528">
                  <a:extLst>
                    <a:ext uri="{9D8B030D-6E8A-4147-A177-3AD203B41FA5}">
                      <a16:colId xmlns:a16="http://schemas.microsoft.com/office/drawing/2014/main" val="3727085525"/>
                    </a:ext>
                  </a:extLst>
                </a:gridCol>
                <a:gridCol w="795528">
                  <a:extLst>
                    <a:ext uri="{9D8B030D-6E8A-4147-A177-3AD203B41FA5}">
                      <a16:colId xmlns:a16="http://schemas.microsoft.com/office/drawing/2014/main" val="2928217439"/>
                    </a:ext>
                  </a:extLst>
                </a:gridCol>
                <a:gridCol w="795528">
                  <a:extLst>
                    <a:ext uri="{9D8B030D-6E8A-4147-A177-3AD203B41FA5}">
                      <a16:colId xmlns:a16="http://schemas.microsoft.com/office/drawing/2014/main" val="1037311439"/>
                    </a:ext>
                  </a:extLst>
                </a:gridCol>
              </a:tblGrid>
              <a:tr h="348937">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fontAlgn="b"/>
                      <a:r>
                        <a:rPr lang="en-US" sz="1500" b="1" i="0" u="none" strike="noStrike" dirty="0">
                          <a:solidFill>
                            <a:schemeClr val="bg1"/>
                          </a:solidFill>
                          <a:effectLst/>
                          <a:latin typeface="Calibri" panose="020F0502020204030204" pitchFamily="34" charset="0"/>
                        </a:rPr>
                        <a:t>July</a:t>
                      </a:r>
                    </a:p>
                  </a:txBody>
                  <a:tcPr marL="9525" marR="9525" marT="9525" marB="0" anchor="ctr">
                    <a:lnR w="38100" cap="flat" cmpd="sng" algn="ctr">
                      <a:solidFill>
                        <a:schemeClr val="tx1"/>
                      </a:solidFill>
                      <a:prstDash val="solid"/>
                      <a:round/>
                      <a:headEnd type="none" w="med" len="med"/>
                      <a:tailEnd type="none" w="med" len="med"/>
                    </a:lnR>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500" b="1" i="0" u="none" strike="noStrike" dirty="0">
                          <a:solidFill>
                            <a:schemeClr val="bg1"/>
                          </a:solidFill>
                          <a:effectLst/>
                          <a:latin typeface="Calibri" panose="020F0502020204030204" pitchFamily="34" charset="0"/>
                        </a:rPr>
                        <a:t>Aug</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500" b="1" i="0" u="none" strike="noStrike" dirty="0">
                          <a:solidFill>
                            <a:schemeClr val="bg1"/>
                          </a:solidFill>
                          <a:effectLst/>
                          <a:latin typeface="Calibri" panose="020F0502020204030204" pitchFamily="34" charset="0"/>
                        </a:rPr>
                        <a:t>Sept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October</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November</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December</a:t>
                      </a: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0799500"/>
                  </a:ext>
                </a:extLst>
              </a:tr>
              <a:tr h="348937">
                <a:tc>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en-US" sz="1500" b="0" i="0" u="none" strike="noStrike" dirty="0">
                          <a:solidFill>
                            <a:srgbClr val="000000"/>
                          </a:solidFill>
                          <a:effectLst/>
                          <a:latin typeface="Calibri" panose="020F0502020204030204" pitchFamily="34" charset="0"/>
                        </a:rPr>
                        <a:t>Predict</a:t>
                      </a:r>
                    </a:p>
                  </a:txBody>
                  <a:tcPr marL="9525" marR="9525" marT="9525" marB="0" anchor="ctr"/>
                </a:tc>
                <a:tc>
                  <a:txBody>
                    <a:bodyPr/>
                    <a:lstStyle/>
                    <a:p>
                      <a:pPr algn="ctr" fontAlgn="b"/>
                      <a:r>
                        <a:rPr lang="en-US" sz="1500" b="0" i="0" u="none" strike="noStrike" dirty="0">
                          <a:solidFill>
                            <a:srgbClr val="000000"/>
                          </a:solidFill>
                          <a:effectLst/>
                          <a:latin typeface="Calibri" panose="020F0502020204030204" pitchFamily="34" charset="0"/>
                        </a:rPr>
                        <a:t>Actual</a:t>
                      </a: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Calibri" panose="020F0502020204030204" pitchFamily="34" charset="0"/>
                        </a:rPr>
                        <a:t>Predict</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ctr" fontAlgn="b"/>
                      <a:r>
                        <a:rPr lang="en-US" sz="1500" b="0" i="0" u="none" strike="noStrike" dirty="0">
                          <a:solidFill>
                            <a:srgbClr val="000000"/>
                          </a:solidFill>
                          <a:effectLst/>
                          <a:latin typeface="Calibri" panose="020F0502020204030204" pitchFamily="34" charset="0"/>
                        </a:rPr>
                        <a:t>Actual</a:t>
                      </a:r>
                    </a:p>
                  </a:txBody>
                  <a:tcPr marL="9525" marR="9525" marT="9525" marB="0" anchor="ctr">
                    <a:lnR w="381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Calibri" panose="020F0502020204030204" pitchFamily="34" charset="0"/>
                        </a:rPr>
                        <a:t>Predict</a:t>
                      </a:r>
                    </a:p>
                  </a:txBody>
                  <a:tcPr marL="9525" marR="9525" marT="9525" marB="0" anchor="ctr">
                    <a:lnL w="38100" cap="flat" cmpd="sng" algn="ctr">
                      <a:solidFill>
                        <a:schemeClr val="tx1"/>
                      </a:solidFill>
                      <a:prstDash val="solid"/>
                      <a:round/>
                      <a:headEnd type="none" w="med" len="med"/>
                      <a:tailEnd type="none" w="med" len="med"/>
                    </a:lnL>
                  </a:tcPr>
                </a:tc>
                <a:tc>
                  <a:txBody>
                    <a:bodyPr/>
                    <a:lstStyle/>
                    <a:p>
                      <a:pPr algn="ctr" fontAlgn="b"/>
                      <a:r>
                        <a:rPr lang="en-US" sz="1500" b="0" i="0" u="none" strike="noStrike" dirty="0">
                          <a:solidFill>
                            <a:srgbClr val="000000"/>
                          </a:solidFill>
                          <a:effectLst/>
                          <a:latin typeface="Calibri" panose="020F0502020204030204" pitchFamily="34" charset="0"/>
                        </a:rPr>
                        <a:t>Actual</a:t>
                      </a:r>
                    </a:p>
                  </a:txBody>
                  <a:tcPr marL="9525" marR="9525" marT="9525" marB="0" anchor="ctr">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Predict</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Predict</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Predict</a:t>
                      </a:r>
                    </a:p>
                  </a:txBody>
                  <a:tcPr marL="68580" marR="68580" marT="0" marB="0" anchor="ctr">
                    <a:lnL w="38100" cap="flat" cmpd="sng" algn="ctr">
                      <a:solidFill>
                        <a:schemeClr val="tx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47633479"/>
                  </a:ext>
                </a:extLst>
              </a:tr>
              <a:tr h="348937">
                <a:tc>
                  <a:txBody>
                    <a:bodyPr/>
                    <a:lstStyle/>
                    <a:p>
                      <a:pPr marL="0" marR="0" algn="ctr">
                        <a:lnSpc>
                          <a:spcPct val="107000"/>
                        </a:lnSpc>
                        <a:spcBef>
                          <a:spcPts val="0"/>
                        </a:spcBef>
                        <a:spcAft>
                          <a:spcPts val="0"/>
                        </a:spcAft>
                      </a:pPr>
                      <a:r>
                        <a:rPr lang="en-US" sz="1600" dirty="0">
                          <a:effectLst/>
                        </a:rPr>
                        <a:t>1-10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$11,169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$12,095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$7,236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$8,550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$11,000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$7,500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6206"/>
                  </a:ext>
                </a:extLst>
              </a:tr>
              <a:tr h="348937">
                <a:tc>
                  <a:txBody>
                    <a:bodyPr/>
                    <a:lstStyle/>
                    <a:p>
                      <a:pPr marL="0" marR="0" algn="ctr">
                        <a:lnSpc>
                          <a:spcPct val="107000"/>
                        </a:lnSpc>
                        <a:spcBef>
                          <a:spcPts val="0"/>
                        </a:spcBef>
                        <a:spcAft>
                          <a:spcPts val="0"/>
                        </a:spcAft>
                      </a:pPr>
                      <a:r>
                        <a:rPr lang="en-US" sz="1600" dirty="0">
                          <a:effectLst/>
                        </a:rPr>
                        <a:t>11-50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$24,051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$33,358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$25,283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$27,500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$30,000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$35,726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4114367"/>
                  </a:ext>
                </a:extLst>
              </a:tr>
              <a:tr h="348937">
                <a:tc>
                  <a:txBody>
                    <a:bodyPr/>
                    <a:lstStyle/>
                    <a:p>
                      <a:pPr marL="0" marR="0" algn="ctr">
                        <a:lnSpc>
                          <a:spcPct val="107000"/>
                        </a:lnSpc>
                        <a:spcBef>
                          <a:spcPts val="0"/>
                        </a:spcBef>
                        <a:spcAft>
                          <a:spcPts val="0"/>
                        </a:spcAft>
                      </a:pPr>
                      <a:r>
                        <a:rPr lang="en-US" sz="1600" dirty="0">
                          <a:effectLst/>
                        </a:rPr>
                        <a:t>51-100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$19,342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$16,344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$15,551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$20,281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$26,847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$16,001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4808928"/>
                  </a:ext>
                </a:extLst>
              </a:tr>
              <a:tr h="348937">
                <a:tc>
                  <a:txBody>
                    <a:bodyPr/>
                    <a:lstStyle/>
                    <a:p>
                      <a:pPr marL="0" marR="0" algn="ctr">
                        <a:lnSpc>
                          <a:spcPct val="107000"/>
                        </a:lnSpc>
                        <a:spcBef>
                          <a:spcPts val="0"/>
                        </a:spcBef>
                        <a:spcAft>
                          <a:spcPts val="0"/>
                        </a:spcAft>
                      </a:pPr>
                      <a:r>
                        <a:rPr lang="en-US" sz="1600" dirty="0">
                          <a:effectLst/>
                        </a:rPr>
                        <a:t>101-500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$28,866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$53,650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$21,794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$25,751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$17,204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$48,463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99724149"/>
                  </a:ext>
                </a:extLst>
              </a:tr>
              <a:tr h="348937">
                <a:tc>
                  <a:txBody>
                    <a:bodyPr/>
                    <a:lstStyle/>
                    <a:p>
                      <a:pPr marL="0" marR="0" algn="ctr">
                        <a:lnSpc>
                          <a:spcPct val="107000"/>
                        </a:lnSpc>
                        <a:spcBef>
                          <a:spcPts val="0"/>
                        </a:spcBef>
                        <a:spcAft>
                          <a:spcPts val="0"/>
                        </a:spcAft>
                      </a:pPr>
                      <a:r>
                        <a:rPr lang="en-US" sz="1600" dirty="0">
                          <a:effectLst/>
                        </a:rPr>
                        <a:t>501-1,000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$10,115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$22,617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$2,400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$14,867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$9,000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$17,000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8196794"/>
                  </a:ext>
                </a:extLst>
              </a:tr>
              <a:tr h="348937">
                <a:tc>
                  <a:txBody>
                    <a:bodyPr/>
                    <a:lstStyle/>
                    <a:p>
                      <a:pPr marL="0" marR="0" algn="ctr">
                        <a:lnSpc>
                          <a:spcPct val="107000"/>
                        </a:lnSpc>
                        <a:spcBef>
                          <a:spcPts val="0"/>
                        </a:spcBef>
                        <a:spcAft>
                          <a:spcPts val="0"/>
                        </a:spcAft>
                      </a:pPr>
                      <a:r>
                        <a:rPr lang="en-US" sz="1600" dirty="0">
                          <a:effectLst/>
                        </a:rPr>
                        <a:t>1001-5,000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a:solidFill>
                            <a:srgbClr val="000000"/>
                          </a:solidFill>
                          <a:effectLst/>
                          <a:latin typeface="Calibri" panose="020F0502020204030204" pitchFamily="34" charset="0"/>
                        </a:rPr>
                        <a:t>$5,959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$10,576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$14,000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$26,000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$44,000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$47,082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6212970"/>
                  </a:ext>
                </a:extLst>
              </a:tr>
              <a:tr h="348937">
                <a:tc>
                  <a:txBody>
                    <a:bodyPr/>
                    <a:lstStyle/>
                    <a:p>
                      <a:pPr marL="0" marR="0" algn="ctr">
                        <a:lnSpc>
                          <a:spcPct val="107000"/>
                        </a:lnSpc>
                        <a:spcBef>
                          <a:spcPts val="0"/>
                        </a:spcBef>
                        <a:spcAft>
                          <a:spcPts val="0"/>
                        </a:spcAft>
                      </a:pPr>
                      <a:r>
                        <a:rPr lang="en-US" sz="1600" dirty="0">
                          <a:effectLst/>
                        </a:rPr>
                        <a:t>5,001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fontAlgn="b"/>
                      <a:r>
                        <a:rPr lang="en-US" sz="1100" b="0" i="0" u="none" strike="noStrike" dirty="0">
                          <a:solidFill>
                            <a:srgbClr val="000000"/>
                          </a:solidFill>
                          <a:effectLst/>
                          <a:latin typeface="Calibri" panose="020F0502020204030204" pitchFamily="34" charset="0"/>
                        </a:rPr>
                        <a:t>$26,660 </a:t>
                      </a:r>
                    </a:p>
                  </a:txBody>
                  <a:tcPr marL="9525" marR="9525" marT="9525" marB="0" anchor="b"/>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$18,119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$18,300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$18,000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$10,000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a:solidFill>
                            <a:srgbClr val="000000"/>
                          </a:solidFill>
                          <a:effectLst/>
                          <a:latin typeface="Calibri" panose="020F0502020204030204" pitchFamily="34" charset="0"/>
                        </a:rPr>
                        <a:t>$19,500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0816844"/>
                  </a:ext>
                </a:extLst>
              </a:tr>
              <a:tr h="348937">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Total $</a:t>
                      </a:r>
                    </a:p>
                  </a:txBody>
                  <a:tcPr marL="68580" marR="68580" marT="0" marB="0" anchor="ctr"/>
                </a:tc>
                <a:tc>
                  <a:txBody>
                    <a:bodyPr/>
                    <a:lstStyle/>
                    <a:p>
                      <a:pPr algn="r" fontAlgn="b"/>
                      <a:r>
                        <a:rPr lang="en-US" sz="1100" b="0" i="0" u="none" strike="noStrike" dirty="0">
                          <a:solidFill>
                            <a:srgbClr val="000000"/>
                          </a:solidFill>
                          <a:effectLst/>
                          <a:latin typeface="Calibri" panose="020F0502020204030204" pitchFamily="34" charset="0"/>
                        </a:rPr>
                        <a:t>$126,161 </a:t>
                      </a: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$166,759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$104,564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$140,948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$148,051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tc>
                  <a:txBody>
                    <a:bodyPr/>
                    <a:lstStyle/>
                    <a:p>
                      <a:pPr algn="r" fontAlgn="b"/>
                      <a:r>
                        <a:rPr lang="en-US" sz="1100" b="0" i="0" u="none" strike="noStrike" dirty="0">
                          <a:solidFill>
                            <a:srgbClr val="000000"/>
                          </a:solidFill>
                          <a:effectLst/>
                          <a:latin typeface="Calibri" panose="020F0502020204030204" pitchFamily="34" charset="0"/>
                        </a:rPr>
                        <a:t>$191,271 </a:t>
                      </a:r>
                    </a:p>
                  </a:txBody>
                  <a:tcPr marL="9525" marR="9525" marT="9525" marB="0" anchor="b">
                    <a:lnL w="38100" cap="flat" cmpd="sng" algn="ctr">
                      <a:solidFill>
                        <a:schemeClr val="tx1"/>
                      </a:solidFill>
                      <a:prstDash val="solid"/>
                      <a:round/>
                      <a:headEnd type="none" w="med" len="med"/>
                      <a:tailEnd type="none" w="med" len="med"/>
                    </a:lnL>
                  </a:tcPr>
                </a:tc>
                <a:tc>
                  <a:txBody>
                    <a:bodyPr/>
                    <a:lstStyle/>
                    <a:p>
                      <a:pPr marL="0" marR="0" algn="r">
                        <a:lnSpc>
                          <a:spcPct val="107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39977363"/>
                  </a:ext>
                </a:extLst>
              </a:tr>
            </a:tbl>
          </a:graphicData>
        </a:graphic>
      </p:graphicFrame>
      <p:graphicFrame>
        <p:nvGraphicFramePr>
          <p:cNvPr id="3" name="Table 4">
            <a:extLst>
              <a:ext uri="{FF2B5EF4-FFF2-40B4-BE49-F238E27FC236}">
                <a16:creationId xmlns:a16="http://schemas.microsoft.com/office/drawing/2014/main" id="{78260E80-5BB2-56B6-705B-6F1E025490CB}"/>
              </a:ext>
            </a:extLst>
          </p:cNvPr>
          <p:cNvGraphicFramePr>
            <a:graphicFrameLocks noGrp="1"/>
          </p:cNvGraphicFramePr>
          <p:nvPr/>
        </p:nvGraphicFramePr>
        <p:xfrm>
          <a:off x="596440" y="5164270"/>
          <a:ext cx="10999120" cy="741680"/>
        </p:xfrm>
        <a:graphic>
          <a:graphicData uri="http://schemas.openxmlformats.org/drawingml/2006/table">
            <a:tbl>
              <a:tblPr firstRow="1" bandRow="1">
                <a:tableStyleId>{5C22544A-7EE6-4342-B048-85BDC9FD1C3A}</a:tableStyleId>
              </a:tblPr>
              <a:tblGrid>
                <a:gridCol w="2199824">
                  <a:extLst>
                    <a:ext uri="{9D8B030D-6E8A-4147-A177-3AD203B41FA5}">
                      <a16:colId xmlns:a16="http://schemas.microsoft.com/office/drawing/2014/main" val="168275208"/>
                    </a:ext>
                  </a:extLst>
                </a:gridCol>
                <a:gridCol w="2199824">
                  <a:extLst>
                    <a:ext uri="{9D8B030D-6E8A-4147-A177-3AD203B41FA5}">
                      <a16:colId xmlns:a16="http://schemas.microsoft.com/office/drawing/2014/main" val="2543895826"/>
                    </a:ext>
                  </a:extLst>
                </a:gridCol>
                <a:gridCol w="2199824">
                  <a:extLst>
                    <a:ext uri="{9D8B030D-6E8A-4147-A177-3AD203B41FA5}">
                      <a16:colId xmlns:a16="http://schemas.microsoft.com/office/drawing/2014/main" val="1229031948"/>
                    </a:ext>
                  </a:extLst>
                </a:gridCol>
                <a:gridCol w="2199824">
                  <a:extLst>
                    <a:ext uri="{9D8B030D-6E8A-4147-A177-3AD203B41FA5}">
                      <a16:colId xmlns:a16="http://schemas.microsoft.com/office/drawing/2014/main" val="3085751293"/>
                    </a:ext>
                  </a:extLst>
                </a:gridCol>
                <a:gridCol w="2199824">
                  <a:extLst>
                    <a:ext uri="{9D8B030D-6E8A-4147-A177-3AD203B41FA5}">
                      <a16:colId xmlns:a16="http://schemas.microsoft.com/office/drawing/2014/main" val="2528367739"/>
                    </a:ext>
                  </a:extLst>
                </a:gridCol>
              </a:tblGrid>
              <a:tr h="370840">
                <a:tc>
                  <a:txBody>
                    <a:bodyPr/>
                    <a:lstStyle/>
                    <a:p>
                      <a:endParaRPr lang="en-US"/>
                    </a:p>
                  </a:txBody>
                  <a:tcPr/>
                </a:tc>
                <a:tc>
                  <a:txBody>
                    <a:bodyPr/>
                    <a:lstStyle/>
                    <a:p>
                      <a:r>
                        <a:rPr lang="en-US" dirty="0"/>
                        <a:t>Qty All Companies</a:t>
                      </a:r>
                    </a:p>
                  </a:txBody>
                  <a:tcPr/>
                </a:tc>
                <a:tc>
                  <a:txBody>
                    <a:bodyPr/>
                    <a:lstStyle/>
                    <a:p>
                      <a:r>
                        <a:rPr lang="en-US" dirty="0"/>
                        <a:t>100% of new dues</a:t>
                      </a:r>
                    </a:p>
                  </a:txBody>
                  <a:tcPr/>
                </a:tc>
                <a:tc>
                  <a:txBody>
                    <a:bodyPr/>
                    <a:lstStyle/>
                    <a:p>
                      <a:r>
                        <a:rPr lang="en-US" dirty="0"/>
                        <a:t>Total Prediction</a:t>
                      </a:r>
                    </a:p>
                  </a:txBody>
                  <a:tcPr/>
                </a:tc>
                <a:tc>
                  <a:txBody>
                    <a:bodyPr/>
                    <a:lstStyle/>
                    <a:p>
                      <a:r>
                        <a:rPr lang="en-US"/>
                        <a:t>Actuals</a:t>
                      </a:r>
                      <a:endParaRPr lang="en-US" dirty="0"/>
                    </a:p>
                  </a:txBody>
                  <a:tcPr/>
                </a:tc>
                <a:extLst>
                  <a:ext uri="{0D108BD9-81ED-4DB2-BD59-A6C34878D82A}">
                    <a16:rowId xmlns:a16="http://schemas.microsoft.com/office/drawing/2014/main" val="677861525"/>
                  </a:ext>
                </a:extLst>
              </a:tr>
              <a:tr h="370840">
                <a:tc>
                  <a:txBody>
                    <a:bodyPr/>
                    <a:lstStyle/>
                    <a:p>
                      <a:r>
                        <a:rPr lang="en-US" dirty="0"/>
                        <a:t>July – December</a:t>
                      </a:r>
                    </a:p>
                  </a:txBody>
                  <a:tcPr/>
                </a:tc>
                <a:tc>
                  <a:txBody>
                    <a:bodyPr/>
                    <a:lstStyle/>
                    <a:p>
                      <a:pPr algn="ctr"/>
                      <a:r>
                        <a:rPr lang="en-US" dirty="0"/>
                        <a:t>724</a:t>
                      </a:r>
                    </a:p>
                  </a:txBody>
                  <a:tcPr anchor="ctr"/>
                </a:tc>
                <a:tc>
                  <a:txBody>
                    <a:bodyPr/>
                    <a:lstStyle/>
                    <a:p>
                      <a:pPr algn="ctr"/>
                      <a:r>
                        <a:rPr lang="en-US" dirty="0"/>
                        <a:t>$1,109,551</a:t>
                      </a:r>
                    </a:p>
                  </a:txBody>
                  <a:tcPr anchor="ctr"/>
                </a:tc>
                <a:tc>
                  <a:txBody>
                    <a:bodyPr/>
                    <a:lstStyle/>
                    <a:p>
                      <a:pPr algn="ctr"/>
                      <a:r>
                        <a:rPr lang="en-US" dirty="0"/>
                        <a:t>$890,583</a:t>
                      </a:r>
                    </a:p>
                  </a:txBody>
                  <a:tcPr anchor="ctr"/>
                </a:tc>
                <a:tc>
                  <a:txBody>
                    <a:bodyPr/>
                    <a:lstStyle/>
                    <a:p>
                      <a:pPr algn="ctr"/>
                      <a:endParaRPr lang="en-US" dirty="0"/>
                    </a:p>
                  </a:txBody>
                  <a:tcPr anchor="ctr"/>
                </a:tc>
                <a:extLst>
                  <a:ext uri="{0D108BD9-81ED-4DB2-BD59-A6C34878D82A}">
                    <a16:rowId xmlns:a16="http://schemas.microsoft.com/office/drawing/2014/main" val="3948185933"/>
                  </a:ext>
                </a:extLst>
              </a:tr>
            </a:tbl>
          </a:graphicData>
        </a:graphic>
      </p:graphicFrame>
    </p:spTree>
    <p:extLst>
      <p:ext uri="{BB962C8B-B14F-4D97-AF65-F5344CB8AC3E}">
        <p14:creationId xmlns:p14="http://schemas.microsoft.com/office/powerpoint/2010/main" val="253450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5E461-5DEA-4C21-9BCF-8E2305E66721}"/>
              </a:ext>
            </a:extLst>
          </p:cNvPr>
          <p:cNvSpPr>
            <a:spLocks noGrp="1"/>
          </p:cNvSpPr>
          <p:nvPr>
            <p:ph type="title"/>
          </p:nvPr>
        </p:nvSpPr>
        <p:spPr>
          <a:xfrm>
            <a:off x="865974" y="77082"/>
            <a:ext cx="10972800" cy="848829"/>
          </a:xfrm>
        </p:spPr>
        <p:txBody>
          <a:bodyPr>
            <a:normAutofit/>
          </a:bodyPr>
          <a:lstStyle/>
          <a:p>
            <a:r>
              <a:rPr lang="en-US" sz="3600" b="1" dirty="0">
                <a:solidFill>
                  <a:schemeClr val="bg1"/>
                </a:solidFill>
                <a:latin typeface="+mn-lt"/>
              </a:rPr>
              <a:t>Post Funds Status</a:t>
            </a:r>
          </a:p>
        </p:txBody>
      </p:sp>
      <p:sp>
        <p:nvSpPr>
          <p:cNvPr id="6" name="Slide Number Placeholder 5">
            <a:extLst>
              <a:ext uri="{FF2B5EF4-FFF2-40B4-BE49-F238E27FC236}">
                <a16:creationId xmlns:a16="http://schemas.microsoft.com/office/drawing/2014/main" id="{B2467EC8-2E18-4510-8AC7-CF2BB918C800}"/>
              </a:ext>
            </a:extLst>
          </p:cNvPr>
          <p:cNvSpPr>
            <a:spLocks noGrp="1"/>
          </p:cNvSpPr>
          <p:nvPr>
            <p:ph type="sldNum" sz="quarter" idx="12"/>
          </p:nvPr>
        </p:nvSpPr>
        <p:spPr/>
        <p:txBody>
          <a:bodyPr/>
          <a:lstStyle/>
          <a:p>
            <a:fld id="{E0FE408E-4D51-6844-889C-4F5A442FF087}" type="slidenum">
              <a:rPr lang="en-US" smtClean="0"/>
              <a:t>17</a:t>
            </a:fld>
            <a:endParaRPr lang="en-US" dirty="0"/>
          </a:p>
        </p:txBody>
      </p:sp>
      <p:pic>
        <p:nvPicPr>
          <p:cNvPr id="4" name="Picture 3">
            <a:extLst>
              <a:ext uri="{FF2B5EF4-FFF2-40B4-BE49-F238E27FC236}">
                <a16:creationId xmlns:a16="http://schemas.microsoft.com/office/drawing/2014/main" id="{6559C3AB-907E-FAC5-DE98-9E5473855B8B}"/>
              </a:ext>
            </a:extLst>
          </p:cNvPr>
          <p:cNvPicPr>
            <a:picLocks noChangeAspect="1"/>
          </p:cNvPicPr>
          <p:nvPr/>
        </p:nvPicPr>
        <p:blipFill>
          <a:blip r:embed="rId2"/>
          <a:stretch>
            <a:fillRect/>
          </a:stretch>
        </p:blipFill>
        <p:spPr>
          <a:xfrm>
            <a:off x="609600" y="1015125"/>
            <a:ext cx="11034716" cy="5706351"/>
          </a:xfrm>
          <a:prstGeom prst="rect">
            <a:avLst/>
          </a:prstGeom>
        </p:spPr>
      </p:pic>
    </p:spTree>
    <p:extLst>
      <p:ext uri="{BB962C8B-B14F-4D97-AF65-F5344CB8AC3E}">
        <p14:creationId xmlns:p14="http://schemas.microsoft.com/office/powerpoint/2010/main" val="180139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268332-D351-4FDD-B1B6-780C94F95CEF}"/>
              </a:ext>
            </a:extLst>
          </p:cNvPr>
          <p:cNvSpPr>
            <a:spLocks noGrp="1"/>
          </p:cNvSpPr>
          <p:nvPr>
            <p:ph type="sldNum" sz="quarter" idx="12"/>
          </p:nvPr>
        </p:nvSpPr>
        <p:spPr/>
        <p:txBody>
          <a:bodyPr/>
          <a:lstStyle/>
          <a:p>
            <a:fld id="{E0FE408E-4D51-6844-889C-4F5A442FF087}" type="slidenum">
              <a:rPr lang="en-US" smtClean="0"/>
              <a:t>18</a:t>
            </a:fld>
            <a:endParaRPr lang="en-US" dirty="0"/>
          </a:p>
        </p:txBody>
      </p:sp>
      <p:sp>
        <p:nvSpPr>
          <p:cNvPr id="4" name="TextBox 3">
            <a:extLst>
              <a:ext uri="{FF2B5EF4-FFF2-40B4-BE49-F238E27FC236}">
                <a16:creationId xmlns:a16="http://schemas.microsoft.com/office/drawing/2014/main" id="{01E34B80-CAD2-42C2-B351-F7B7957000C0}"/>
              </a:ext>
            </a:extLst>
          </p:cNvPr>
          <p:cNvSpPr txBox="1"/>
          <p:nvPr/>
        </p:nvSpPr>
        <p:spPr>
          <a:xfrm>
            <a:off x="681658" y="1199254"/>
            <a:ext cx="6097656" cy="5262979"/>
          </a:xfrm>
          <a:prstGeom prst="rect">
            <a:avLst/>
          </a:prstGeom>
          <a:noFill/>
        </p:spPr>
        <p:txBody>
          <a:bodyPr wrap="square">
            <a:spAutoFit/>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SAME Home Fund Objectives:</a:t>
            </a:r>
          </a:p>
          <a:p>
            <a:pPr marL="0" marR="0">
              <a:spcBef>
                <a:spcPts val="0"/>
              </a:spcBef>
              <a:spcAft>
                <a:spcPts val="0"/>
              </a:spcAft>
            </a:pPr>
            <a:endParaRPr lang="en-US" sz="1600" b="1" dirty="0">
              <a:latin typeface="Calibri" panose="020F0502020204030204" pitchFamily="34" charset="0"/>
              <a:ea typeface="Calibri" panose="020F0502020204030204" pitchFamily="34" charset="0"/>
            </a:endParaRPr>
          </a:p>
          <a:p>
            <a:pPr marL="0" marR="0">
              <a:spcBef>
                <a:spcPts val="0"/>
              </a:spcBef>
              <a:spcAft>
                <a:spcPts val="0"/>
              </a:spcAft>
            </a:pPr>
            <a:r>
              <a:rPr lang="en-US" sz="1600" dirty="0">
                <a:latin typeface="Calibri" panose="020F0502020204030204" pitchFamily="34" charset="0"/>
                <a:ea typeface="Calibri" panose="020F0502020204030204" pitchFamily="34" charset="0"/>
              </a:rPr>
              <a:t>Growth</a:t>
            </a:r>
          </a:p>
          <a:p>
            <a:pPr marL="0" marR="0">
              <a:spcBef>
                <a:spcPts val="0"/>
              </a:spcBef>
              <a:spcAft>
                <a:spcPts val="0"/>
              </a:spcAft>
            </a:pPr>
            <a:r>
              <a:rPr lang="en-US" sz="1600" dirty="0">
                <a:latin typeface="Calibri" panose="020F0502020204030204" pitchFamily="34" charset="0"/>
                <a:ea typeface="Calibri" panose="020F0502020204030204" pitchFamily="34" charset="0"/>
              </a:rPr>
              <a:t>Produce income</a:t>
            </a:r>
          </a:p>
          <a:p>
            <a:pPr marL="0" marR="0">
              <a:spcBef>
                <a:spcPts val="0"/>
              </a:spcBef>
              <a:spcAft>
                <a:spcPts val="0"/>
              </a:spcAft>
            </a:pPr>
            <a:r>
              <a:rPr lang="en-US" sz="1600" dirty="0">
                <a:latin typeface="Calibri" panose="020F0502020204030204" pitchFamily="34" charset="0"/>
                <a:ea typeface="Calibri" panose="020F0502020204030204" pitchFamily="34" charset="0"/>
              </a:rPr>
              <a:t>Protect principle</a:t>
            </a:r>
            <a:r>
              <a:rPr lang="en-US" sz="1600" b="1" dirty="0">
                <a:latin typeface="Calibri" panose="020F0502020204030204" pitchFamily="34" charset="0"/>
                <a:ea typeface="Calibri" panose="020F0502020204030204" pitchFamily="34" charset="0"/>
              </a:rPr>
              <a:t>	</a:t>
            </a:r>
            <a:endParaRPr lang="en-US" sz="1600"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600" b="1" dirty="0">
              <a:latin typeface="Calibri" panose="020F0502020204030204" pitchFamily="34" charset="0"/>
              <a:ea typeface="Calibri" panose="020F0502020204030204" pitchFamily="34"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SAME Home Fund Allocation:</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40% Stocks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30% Alternatives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30% Bonds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Dollar Cost Averaging Approach:</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Plan to invest in equal amounts over the next 12 months with the option to accelerate depending on market conditions.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rPr>
              <a:t>Income Objective:</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Focus on income producing securities to reach an income goal of 2.5%</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p:txBody>
      </p:sp>
      <p:sp>
        <p:nvSpPr>
          <p:cNvPr id="7" name="TextBox 6">
            <a:extLst>
              <a:ext uri="{FF2B5EF4-FFF2-40B4-BE49-F238E27FC236}">
                <a16:creationId xmlns:a16="http://schemas.microsoft.com/office/drawing/2014/main" id="{841D5013-4FA3-4B0A-BF32-0EE94D0008E8}"/>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Home Fund </a:t>
            </a:r>
          </a:p>
        </p:txBody>
      </p:sp>
      <p:sp>
        <p:nvSpPr>
          <p:cNvPr id="8" name="TextBox 7">
            <a:extLst>
              <a:ext uri="{FF2B5EF4-FFF2-40B4-BE49-F238E27FC236}">
                <a16:creationId xmlns:a16="http://schemas.microsoft.com/office/drawing/2014/main" id="{13F725C9-6E82-4248-ADEF-543A8A57A73C}"/>
              </a:ext>
            </a:extLst>
          </p:cNvPr>
          <p:cNvSpPr txBox="1"/>
          <p:nvPr/>
        </p:nvSpPr>
        <p:spPr>
          <a:xfrm>
            <a:off x="7851913" y="1600200"/>
            <a:ext cx="3014870" cy="3539430"/>
          </a:xfrm>
          <a:prstGeom prst="rect">
            <a:avLst/>
          </a:prstGeom>
          <a:noFill/>
        </p:spPr>
        <p:txBody>
          <a:bodyPr wrap="square" rtlCol="0">
            <a:spAutoFit/>
          </a:bodyPr>
          <a:lstStyle/>
          <a:p>
            <a:r>
              <a:rPr lang="en-US" sz="1600" b="1" dirty="0"/>
              <a:t>NOTES:</a:t>
            </a:r>
          </a:p>
          <a:p>
            <a:endParaRPr lang="en-US" sz="1600" dirty="0"/>
          </a:p>
          <a:p>
            <a:r>
              <a:rPr lang="en-US" sz="1600" u="sng" dirty="0"/>
              <a:t>Principle</a:t>
            </a:r>
            <a:r>
              <a:rPr lang="en-US" sz="1600" dirty="0"/>
              <a:t>: $2,070,000</a:t>
            </a:r>
          </a:p>
          <a:p>
            <a:endParaRPr lang="en-US" sz="1600" dirty="0"/>
          </a:p>
          <a:p>
            <a:r>
              <a:rPr lang="en-US" sz="1600" dirty="0"/>
              <a:t>Investment Committee revised IPG for Home Fund</a:t>
            </a:r>
          </a:p>
          <a:p>
            <a:endParaRPr lang="en-US" sz="1600" dirty="0"/>
          </a:p>
          <a:p>
            <a:r>
              <a:rPr lang="en-US" sz="1600" dirty="0"/>
              <a:t>RBC Wealth Mgt (one of our two investment companies) chosen to manage Home Fund.</a:t>
            </a:r>
          </a:p>
          <a:p>
            <a:endParaRPr lang="en-US" sz="1600" dirty="0"/>
          </a:p>
          <a:p>
            <a:r>
              <a:rPr lang="en-US" sz="1600" dirty="0"/>
              <a:t>RBC will reinvest income unless we request withdrawal.</a:t>
            </a:r>
          </a:p>
          <a:p>
            <a:r>
              <a:rPr lang="en-US" sz="1600" dirty="0"/>
              <a:t>  </a:t>
            </a:r>
          </a:p>
        </p:txBody>
      </p:sp>
    </p:spTree>
    <p:extLst>
      <p:ext uri="{BB962C8B-B14F-4D97-AF65-F5344CB8AC3E}">
        <p14:creationId xmlns:p14="http://schemas.microsoft.com/office/powerpoint/2010/main" val="2384293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3B35AA-F7C0-47A6-8EDB-ED01838D6A29}" type="slidenum">
              <a:rPr lang="en-US" smtClean="0"/>
              <a:pPr>
                <a:defRPr/>
              </a:pPr>
              <a:t>19</a:t>
            </a:fld>
            <a:endParaRPr lang="en-US" dirty="0"/>
          </a:p>
        </p:txBody>
      </p:sp>
      <p:sp>
        <p:nvSpPr>
          <p:cNvPr id="6" name="TextBox 5">
            <a:extLst>
              <a:ext uri="{FF2B5EF4-FFF2-40B4-BE49-F238E27FC236}">
                <a16:creationId xmlns:a16="http://schemas.microsoft.com/office/drawing/2014/main" id="{40FF2B96-FBBF-4714-BEFB-7220ED2CD3A8}"/>
              </a:ext>
            </a:extLst>
          </p:cNvPr>
          <p:cNvSpPr txBox="1"/>
          <p:nvPr/>
        </p:nvSpPr>
        <p:spPr>
          <a:xfrm>
            <a:off x="2095928" y="242037"/>
            <a:ext cx="9667982" cy="646331"/>
          </a:xfrm>
          <a:prstGeom prst="rect">
            <a:avLst/>
          </a:prstGeom>
          <a:noFill/>
        </p:spPr>
        <p:txBody>
          <a:bodyPr wrap="square" rtlCol="0">
            <a:spAutoFit/>
          </a:bodyPr>
          <a:lstStyle/>
          <a:p>
            <a:r>
              <a:rPr lang="en-US" sz="3600" b="1" dirty="0">
                <a:solidFill>
                  <a:schemeClr val="bg1"/>
                </a:solidFill>
              </a:rPr>
              <a:t>SAME Home Fund Investment Policy Guidance</a:t>
            </a:r>
          </a:p>
        </p:txBody>
      </p:sp>
      <p:sp>
        <p:nvSpPr>
          <p:cNvPr id="5" name="TextBox 4">
            <a:extLst>
              <a:ext uri="{FF2B5EF4-FFF2-40B4-BE49-F238E27FC236}">
                <a16:creationId xmlns:a16="http://schemas.microsoft.com/office/drawing/2014/main" id="{1E27C9C6-C1E7-4223-B583-922738978317}"/>
              </a:ext>
            </a:extLst>
          </p:cNvPr>
          <p:cNvSpPr txBox="1"/>
          <p:nvPr/>
        </p:nvSpPr>
        <p:spPr>
          <a:xfrm>
            <a:off x="1828800" y="1337594"/>
            <a:ext cx="8529362" cy="4955203"/>
          </a:xfrm>
          <a:prstGeom prst="rect">
            <a:avLst/>
          </a:prstGeom>
          <a:noFill/>
        </p:spPr>
        <p:txBody>
          <a:bodyPr wrap="square" rtlCol="0">
            <a:spAutoFit/>
          </a:bodyPr>
          <a:lstStyle/>
          <a:p>
            <a:pPr marL="342900" marR="36830" indent="-342900">
              <a:buFont typeface="Arial" panose="020B0604020202020204" pitchFamily="34" charset="0"/>
              <a:buChar char="•"/>
            </a:pPr>
            <a:r>
              <a:rPr lang="en-US" sz="2000" b="1" dirty="0"/>
              <a:t>Home Fund Purpose: </a:t>
            </a:r>
            <a:r>
              <a:rPr lang="en-US" sz="2000" spc="-15" dirty="0">
                <a:ea typeface="Calibri" panose="020F0502020204030204" pitchFamily="34" charset="0"/>
                <a:cs typeface="Times New Roman" panose="02020603050405020304" pitchFamily="18" charset="0"/>
              </a:rPr>
              <a:t>Funds targeted to be used for supporting acquisition, sustainment, and operation of physical facilities for the SAME National Office.</a:t>
            </a:r>
          </a:p>
          <a:p>
            <a:pPr marL="342900" marR="36830" indent="-342900">
              <a:buFont typeface="Arial" panose="020B0604020202020204" pitchFamily="34" charset="0"/>
              <a:buChar char="•"/>
            </a:pPr>
            <a:endParaRPr lang="en-US" sz="2000" b="1" spc="-15" dirty="0">
              <a:cs typeface="Times New Roman" panose="02020603050405020304" pitchFamily="18" charset="0"/>
            </a:endParaRPr>
          </a:p>
          <a:p>
            <a:pPr marL="342900" marR="36830" indent="-342900">
              <a:buFont typeface="Arial" panose="020B0604020202020204" pitchFamily="34" charset="0"/>
              <a:buChar char="•"/>
            </a:pPr>
            <a:r>
              <a:rPr lang="en-US" sz="2000" b="1" dirty="0"/>
              <a:t>Operating Fund Purpose: </a:t>
            </a:r>
            <a:r>
              <a:rPr lang="en-US" sz="2000" spc="-15" dirty="0">
                <a:ea typeface="Calibri" panose="020F0502020204030204" pitchFamily="34" charset="0"/>
                <a:cs typeface="Times New Roman" panose="02020603050405020304" pitchFamily="18" charset="0"/>
              </a:rPr>
              <a:t>SAME's</a:t>
            </a:r>
            <a:r>
              <a:rPr lang="en-US" sz="200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primary</a:t>
            </a:r>
            <a:r>
              <a:rPr lang="en-US" sz="2000" spc="5"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investment</a:t>
            </a:r>
            <a:r>
              <a:rPr lang="en-US" sz="200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objectives</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for</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its</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operating reserves</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funds</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are</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to</a:t>
            </a:r>
            <a:r>
              <a:rPr lang="en-US" sz="2000" spc="2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preserve</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the</a:t>
            </a:r>
            <a:r>
              <a:rPr lang="en-US" sz="200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financial</a:t>
            </a:r>
            <a:r>
              <a:rPr lang="en-US" sz="200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stability</a:t>
            </a:r>
            <a:r>
              <a:rPr lang="en-US" sz="2000" spc="360" dirty="0">
                <a:ea typeface="Calibri" panose="020F0502020204030204" pitchFamily="34" charset="0"/>
                <a:cs typeface="Times New Roman" panose="02020603050405020304" pitchFamily="18" charset="0"/>
              </a:rPr>
              <a:t> </a:t>
            </a:r>
            <a:r>
              <a:rPr lang="en-US" sz="2000" spc="-5" dirty="0">
                <a:ea typeface="Calibri" panose="020F0502020204030204" pitchFamily="34" charset="0"/>
                <a:cs typeface="Times New Roman" panose="02020603050405020304" pitchFamily="18" charset="0"/>
              </a:rPr>
              <a:t>of</a:t>
            </a:r>
            <a:r>
              <a:rPr lang="en-US" sz="2000" spc="-45" dirty="0">
                <a:ea typeface="Calibri" panose="020F0502020204030204" pitchFamily="34" charset="0"/>
                <a:cs typeface="Times New Roman" panose="02020603050405020304" pitchFamily="18" charset="0"/>
              </a:rPr>
              <a:t> </a:t>
            </a:r>
            <a:r>
              <a:rPr lang="en-US" sz="2000" spc="-10" dirty="0">
                <a:ea typeface="Calibri" panose="020F0502020204030204" pitchFamily="34" charset="0"/>
                <a:cs typeface="Times New Roman" panose="02020603050405020304" pitchFamily="18" charset="0"/>
              </a:rPr>
              <a:t>the</a:t>
            </a:r>
            <a:r>
              <a:rPr lang="en-US" sz="2000" spc="-35"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association,</a:t>
            </a:r>
            <a:r>
              <a:rPr lang="en-US" sz="2000" spc="-35"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protect</a:t>
            </a:r>
            <a:r>
              <a:rPr lang="en-US" sz="2000" spc="-35"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its</a:t>
            </a:r>
            <a:r>
              <a:rPr lang="en-US" sz="2000" spc="-35"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assets,</a:t>
            </a:r>
            <a:r>
              <a:rPr lang="en-US" sz="2000" spc="-35"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and</a:t>
            </a:r>
            <a:r>
              <a:rPr lang="en-US" sz="2000" spc="-3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provide</a:t>
            </a:r>
            <a:r>
              <a:rPr lang="en-US" sz="2000" spc="-3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supplemental</a:t>
            </a:r>
            <a:r>
              <a:rPr lang="en-US" sz="2000" spc="-35"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cash</a:t>
            </a:r>
            <a:r>
              <a:rPr lang="en-US" sz="2000" spc="-4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to</a:t>
            </a:r>
            <a:r>
              <a:rPr lang="en-US" sz="2000" spc="-4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meet</a:t>
            </a:r>
            <a:r>
              <a:rPr lang="en-US" sz="2000" spc="-30"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the</a:t>
            </a:r>
            <a:r>
              <a:rPr lang="en-US" sz="2000" spc="-45" dirty="0">
                <a:ea typeface="Calibri" panose="020F0502020204030204" pitchFamily="34" charset="0"/>
                <a:cs typeface="Times New Roman" panose="02020603050405020304" pitchFamily="18" charset="0"/>
              </a:rPr>
              <a:t> </a:t>
            </a:r>
            <a:r>
              <a:rPr lang="en-US" sz="2000" spc="-15" dirty="0">
                <a:ea typeface="Calibri" panose="020F0502020204030204" pitchFamily="34" charset="0"/>
                <a:cs typeface="Times New Roman" panose="02020603050405020304" pitchFamily="18" charset="0"/>
              </a:rPr>
              <a:t>needs</a:t>
            </a:r>
            <a:r>
              <a:rPr lang="en-US" sz="2000" spc="-45" dirty="0">
                <a:ea typeface="Calibri" panose="020F0502020204030204" pitchFamily="34" charset="0"/>
                <a:cs typeface="Times New Roman" panose="02020603050405020304" pitchFamily="18" charset="0"/>
              </a:rPr>
              <a:t> </a:t>
            </a:r>
            <a:r>
              <a:rPr lang="en-US" sz="2000" spc="-5" dirty="0">
                <a:ea typeface="Calibri" panose="020F0502020204030204" pitchFamily="34" charset="0"/>
                <a:cs typeface="Times New Roman" panose="02020603050405020304" pitchFamily="18" charset="0"/>
              </a:rPr>
              <a:t>of</a:t>
            </a:r>
            <a:r>
              <a:rPr lang="en-US" sz="2000" spc="-30" dirty="0">
                <a:ea typeface="Calibri" panose="020F0502020204030204" pitchFamily="34" charset="0"/>
                <a:cs typeface="Times New Roman" panose="02020603050405020304" pitchFamily="18" charset="0"/>
              </a:rPr>
              <a:t> </a:t>
            </a:r>
            <a:r>
              <a:rPr lang="en-US" sz="2000" spc="-20" dirty="0">
                <a:ea typeface="Calibri" panose="020F0502020204030204" pitchFamily="34" charset="0"/>
                <a:cs typeface="Times New Roman" panose="02020603050405020304" pitchFamily="18" charset="0"/>
              </a:rPr>
              <a:t>SAME</a:t>
            </a:r>
            <a:r>
              <a:rPr lang="en-US" sz="2000" spc="-20" dirty="0">
                <a:ea typeface="Calibri" panose="020F0502020204030204" pitchFamily="34" charset="0"/>
                <a:cs typeface="Calibri" panose="020F0502020204030204" pitchFamily="34" charset="0"/>
              </a:rPr>
              <a:t>’s</a:t>
            </a:r>
            <a:r>
              <a:rPr lang="en-US" sz="2000" spc="-35" dirty="0">
                <a:ea typeface="Calibri" panose="020F0502020204030204" pitchFamily="34" charset="0"/>
                <a:cs typeface="Calibri" panose="020F0502020204030204" pitchFamily="34" charset="0"/>
              </a:rPr>
              <a:t> </a:t>
            </a:r>
            <a:r>
              <a:rPr lang="en-US" sz="2000" spc="-20" dirty="0">
                <a:ea typeface="Calibri" panose="020F0502020204030204" pitchFamily="34" charset="0"/>
                <a:cs typeface="Calibri" panose="020F0502020204030204" pitchFamily="34" charset="0"/>
              </a:rPr>
              <a:t>general</a:t>
            </a:r>
            <a:r>
              <a:rPr lang="en-US" sz="2000" spc="400" dirty="0">
                <a:ea typeface="Calibri" panose="020F0502020204030204" pitchFamily="34" charset="0"/>
                <a:cs typeface="Calibri" panose="020F0502020204030204" pitchFamily="34" charset="0"/>
              </a:rPr>
              <a:t> </a:t>
            </a:r>
            <a:r>
              <a:rPr lang="en-US" sz="2000" spc="-20" dirty="0">
                <a:ea typeface="Calibri" panose="020F0502020204030204" pitchFamily="34" charset="0"/>
                <a:cs typeface="Times New Roman" panose="02020603050405020304" pitchFamily="18" charset="0"/>
              </a:rPr>
              <a:t>operations.</a:t>
            </a:r>
            <a:endParaRPr lang="en-US" sz="2000" dirty="0">
              <a:ea typeface="Calibri" panose="020F0502020204030204" pitchFamily="34" charset="0"/>
              <a:cs typeface="Times New Roman" panose="02020603050405020304" pitchFamily="18" charset="0"/>
            </a:endParaRPr>
          </a:p>
          <a:p>
            <a:pPr marL="342900" marR="36830" indent="-342900">
              <a:buFont typeface="Arial" panose="020B0604020202020204" pitchFamily="34" charset="0"/>
              <a:buChar char="•"/>
            </a:pPr>
            <a:endParaRPr lang="en-US" sz="2000" b="1" dirty="0"/>
          </a:p>
          <a:p>
            <a:pPr marL="342900" marR="36830" indent="-342900">
              <a:buFont typeface="Arial" panose="020B0604020202020204" pitchFamily="34" charset="0"/>
              <a:buChar char="•"/>
            </a:pPr>
            <a:r>
              <a:rPr lang="en-US" sz="2000" b="1" dirty="0"/>
              <a:t>Objectives</a:t>
            </a:r>
          </a:p>
          <a:p>
            <a:pPr marL="685800" lvl="1" indent="-228600">
              <a:buAutoNum type="arabicPeriod"/>
            </a:pPr>
            <a:r>
              <a:rPr lang="en-US" sz="2000" dirty="0"/>
              <a:t>Moderate 2.5% annual return target or better</a:t>
            </a:r>
          </a:p>
          <a:p>
            <a:pPr marL="685800" lvl="1" indent="-228600">
              <a:buAutoNum type="arabicPeriod"/>
            </a:pPr>
            <a:r>
              <a:rPr lang="en-US" sz="2000" dirty="0"/>
              <a:t>2.5% annual dividend that may be reinvested if not needed for operation</a:t>
            </a:r>
          </a:p>
          <a:p>
            <a:pPr marL="685800" lvl="1" indent="-228600">
              <a:buAutoNum type="arabicPeriod"/>
            </a:pPr>
            <a:r>
              <a:rPr lang="en-US" sz="2000" dirty="0"/>
              <a:t>Purchasing power preservation</a:t>
            </a:r>
          </a:p>
          <a:p>
            <a:pPr marL="685800" lvl="1" indent="-228600">
              <a:buAutoNum type="arabicPeriod"/>
            </a:pPr>
            <a:r>
              <a:rPr lang="en-US" sz="2000" dirty="0"/>
              <a:t>Long-term capital growth</a:t>
            </a:r>
          </a:p>
          <a:p>
            <a:pPr marL="685800" lvl="1" indent="-228600">
              <a:buAutoNum type="arabicPeriod"/>
            </a:pPr>
            <a:r>
              <a:rPr lang="en-US" sz="2000" dirty="0"/>
              <a:t>Maximize returns in keeping with other objectives</a:t>
            </a:r>
          </a:p>
          <a:p>
            <a:endParaRPr lang="en-US" sz="1200" b="1" dirty="0"/>
          </a:p>
          <a:p>
            <a:endParaRPr lang="en-US" sz="1200" dirty="0"/>
          </a:p>
          <a:p>
            <a:r>
              <a:rPr lang="en-US" sz="1200" dirty="0"/>
              <a:t> </a:t>
            </a:r>
            <a:r>
              <a:rPr lang="en-US" sz="1200" b="1" dirty="0"/>
              <a:t>  </a:t>
            </a:r>
          </a:p>
        </p:txBody>
      </p:sp>
    </p:spTree>
    <p:extLst>
      <p:ext uri="{BB962C8B-B14F-4D97-AF65-F5344CB8AC3E}">
        <p14:creationId xmlns:p14="http://schemas.microsoft.com/office/powerpoint/2010/main" val="125937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9370" y="2190751"/>
            <a:ext cx="4031279" cy="1238250"/>
          </a:xfrm>
        </p:spPr>
        <p:txBody>
          <a:bodyPr>
            <a:normAutofit/>
          </a:bodyPr>
          <a:lstStyle/>
          <a:p>
            <a:r>
              <a:rPr lang="en-US" sz="5400" dirty="0">
                <a:solidFill>
                  <a:schemeClr val="tx1"/>
                </a:solidFill>
              </a:rPr>
              <a:t>Call to Order</a:t>
            </a:r>
          </a:p>
        </p:txBody>
      </p:sp>
      <p:pic>
        <p:nvPicPr>
          <p:cNvPr id="4" name="Picture 2">
            <a:extLst>
              <a:ext uri="{FF2B5EF4-FFF2-40B4-BE49-F238E27FC236}">
                <a16:creationId xmlns:a16="http://schemas.microsoft.com/office/drawing/2014/main" id="{AD16471D-E9C6-477E-8691-BDF0D96DAAB5}"/>
              </a:ext>
            </a:extLst>
          </p:cNvPr>
          <p:cNvPicPr>
            <a:picLocks noChangeAspect="1" noChangeArrowheads="1"/>
          </p:cNvPicPr>
          <p:nvPr/>
        </p:nvPicPr>
        <p:blipFill>
          <a:blip r:embed="rId2"/>
          <a:srcRect t="4376" b="4376"/>
          <a:stretch/>
        </p:blipFill>
        <p:spPr bwMode="auto">
          <a:xfrm>
            <a:off x="20" y="9525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gavel images">
            <a:extLst>
              <a:ext uri="{FF2B5EF4-FFF2-40B4-BE49-F238E27FC236}">
                <a16:creationId xmlns:a16="http://schemas.microsoft.com/office/drawing/2014/main" id="{BF452405-51D2-4EE4-ABBB-CB68D18AC1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52"/>
          <a:stretch/>
        </p:blipFill>
        <p:spPr bwMode="auto">
          <a:xfrm>
            <a:off x="4794734" y="3429000"/>
            <a:ext cx="4400550" cy="235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6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3B35AA-F7C0-47A6-8EDB-ED01838D6A29}" type="slidenum">
              <a:rPr lang="en-US" smtClean="0"/>
              <a:pPr>
                <a:defRPr/>
              </a:pPr>
              <a:t>20</a:t>
            </a:fld>
            <a:endParaRPr lang="en-US" dirty="0"/>
          </a:p>
        </p:txBody>
      </p:sp>
      <p:sp>
        <p:nvSpPr>
          <p:cNvPr id="6" name="TextBox 5">
            <a:extLst>
              <a:ext uri="{FF2B5EF4-FFF2-40B4-BE49-F238E27FC236}">
                <a16:creationId xmlns:a16="http://schemas.microsoft.com/office/drawing/2014/main" id="{40FF2B96-FBBF-4714-BEFB-7220ED2CD3A8}"/>
              </a:ext>
            </a:extLst>
          </p:cNvPr>
          <p:cNvSpPr txBox="1"/>
          <p:nvPr/>
        </p:nvSpPr>
        <p:spPr>
          <a:xfrm>
            <a:off x="2054831" y="197821"/>
            <a:ext cx="9455649" cy="646331"/>
          </a:xfrm>
          <a:prstGeom prst="rect">
            <a:avLst/>
          </a:prstGeom>
          <a:noFill/>
        </p:spPr>
        <p:txBody>
          <a:bodyPr wrap="square" rtlCol="0">
            <a:spAutoFit/>
          </a:bodyPr>
          <a:lstStyle/>
          <a:p>
            <a:r>
              <a:rPr lang="en-US" sz="3600" b="1" dirty="0">
                <a:solidFill>
                  <a:schemeClr val="bg1"/>
                </a:solidFill>
              </a:rPr>
              <a:t>SAME Home Fund Investment Policy Guidance</a:t>
            </a:r>
          </a:p>
        </p:txBody>
      </p:sp>
      <p:sp>
        <p:nvSpPr>
          <p:cNvPr id="5" name="TextBox 4">
            <a:extLst>
              <a:ext uri="{FF2B5EF4-FFF2-40B4-BE49-F238E27FC236}">
                <a16:creationId xmlns:a16="http://schemas.microsoft.com/office/drawing/2014/main" id="{1E27C9C6-C1E7-4223-B583-922738978317}"/>
              </a:ext>
            </a:extLst>
          </p:cNvPr>
          <p:cNvSpPr txBox="1"/>
          <p:nvPr/>
        </p:nvSpPr>
        <p:spPr>
          <a:xfrm>
            <a:off x="1859280" y="1337594"/>
            <a:ext cx="8498882" cy="4031873"/>
          </a:xfrm>
          <a:prstGeom prst="rect">
            <a:avLst/>
          </a:prstGeom>
          <a:noFill/>
        </p:spPr>
        <p:txBody>
          <a:bodyPr wrap="square" rtlCol="0">
            <a:spAutoFit/>
          </a:bodyPr>
          <a:lstStyle/>
          <a:p>
            <a:pPr marL="171450" indent="-171450">
              <a:buFont typeface="Arial" panose="020B0604020202020204" pitchFamily="34" charset="0"/>
              <a:buChar char="•"/>
            </a:pPr>
            <a:r>
              <a:rPr lang="en-US" sz="2000" b="1" dirty="0"/>
              <a:t>  Risk Mitigation</a:t>
            </a:r>
          </a:p>
          <a:p>
            <a:pPr marL="628650" lvl="1" indent="-171450">
              <a:buFont typeface="Arial" panose="020B0604020202020204" pitchFamily="34" charset="0"/>
              <a:buChar char="•"/>
            </a:pPr>
            <a:r>
              <a:rPr lang="en-US" sz="2000" dirty="0"/>
              <a:t>Low return target</a:t>
            </a:r>
          </a:p>
          <a:p>
            <a:pPr marL="628650" lvl="1" indent="-171450">
              <a:buFont typeface="Arial" panose="020B0604020202020204" pitchFamily="34" charset="0"/>
              <a:buChar char="•"/>
            </a:pPr>
            <a:r>
              <a:rPr lang="en-US" sz="2000" dirty="0"/>
              <a:t>Known Investment Advisor (RBC)</a:t>
            </a:r>
          </a:p>
          <a:p>
            <a:pPr marL="628650" lvl="1" indent="-171450">
              <a:buFont typeface="Arial" panose="020B0604020202020204" pitchFamily="34" charset="0"/>
              <a:buChar char="•"/>
            </a:pPr>
            <a:r>
              <a:rPr lang="en-US" sz="2000" dirty="0"/>
              <a:t>Target allocations</a:t>
            </a:r>
          </a:p>
          <a:p>
            <a:pPr marL="1085850" lvl="2" indent="-171450">
              <a:buFont typeface="Arial" panose="020B0604020202020204" pitchFamily="34" charset="0"/>
              <a:buChar char="•"/>
            </a:pPr>
            <a:endParaRPr lang="en-US" sz="2000" dirty="0"/>
          </a:p>
          <a:p>
            <a:pPr marL="1085850" lvl="2" indent="-171450">
              <a:buFont typeface="Arial" panose="020B0604020202020204" pitchFamily="34" charset="0"/>
              <a:buChar char="•"/>
            </a:pPr>
            <a:endParaRPr lang="en-US" sz="2000" dirty="0"/>
          </a:p>
          <a:p>
            <a:pPr marL="1085850" lvl="2" indent="-171450">
              <a:buFont typeface="Arial" panose="020B0604020202020204" pitchFamily="34" charset="0"/>
              <a:buChar char="•"/>
            </a:pPr>
            <a:endParaRPr lang="en-US" sz="2000" dirty="0"/>
          </a:p>
          <a:p>
            <a:pPr marL="1085850" lvl="2" indent="-171450">
              <a:buFont typeface="Arial" panose="020B0604020202020204" pitchFamily="34" charset="0"/>
              <a:buChar char="•"/>
            </a:pPr>
            <a:endParaRPr lang="en-US" sz="2000" dirty="0"/>
          </a:p>
          <a:p>
            <a:pPr marL="1085850" lvl="2" indent="-171450">
              <a:buFont typeface="Arial" panose="020B0604020202020204" pitchFamily="34" charset="0"/>
              <a:buChar char="•"/>
            </a:pPr>
            <a:endParaRPr lang="en-US" sz="2000" dirty="0"/>
          </a:p>
          <a:p>
            <a:pPr lvl="2"/>
            <a:endParaRPr lang="en-US" sz="2000" dirty="0"/>
          </a:p>
          <a:p>
            <a:pPr marL="628650" lvl="1" indent="-171450">
              <a:buFont typeface="Arial" panose="020B0604020202020204" pitchFamily="34" charset="0"/>
              <a:buChar char="•"/>
            </a:pPr>
            <a:r>
              <a:rPr lang="en-US" sz="2000" dirty="0"/>
              <a:t>Dollar-cost averaging approach to investing the $2,070,000.00</a:t>
            </a:r>
          </a:p>
          <a:p>
            <a:endParaRPr lang="en-US" sz="1200" b="1" dirty="0"/>
          </a:p>
          <a:p>
            <a:endParaRPr lang="en-US" sz="1200" dirty="0"/>
          </a:p>
          <a:p>
            <a:r>
              <a:rPr lang="en-US" sz="1200" dirty="0"/>
              <a:t> </a:t>
            </a:r>
            <a:r>
              <a:rPr lang="en-US" sz="1200" b="1" dirty="0"/>
              <a:t>  </a:t>
            </a:r>
          </a:p>
        </p:txBody>
      </p:sp>
      <p:graphicFrame>
        <p:nvGraphicFramePr>
          <p:cNvPr id="7" name="Table 6">
            <a:extLst>
              <a:ext uri="{FF2B5EF4-FFF2-40B4-BE49-F238E27FC236}">
                <a16:creationId xmlns:a16="http://schemas.microsoft.com/office/drawing/2014/main" id="{ACA1036C-A5F8-4365-BBB7-B9C15E8BC9BB}"/>
              </a:ext>
            </a:extLst>
          </p:cNvPr>
          <p:cNvGraphicFramePr>
            <a:graphicFrameLocks noGrp="1"/>
          </p:cNvGraphicFramePr>
          <p:nvPr/>
        </p:nvGraphicFramePr>
        <p:xfrm>
          <a:off x="3223262" y="2754772"/>
          <a:ext cx="6690359" cy="1578610"/>
        </p:xfrm>
        <a:graphic>
          <a:graphicData uri="http://schemas.openxmlformats.org/drawingml/2006/table">
            <a:tbl>
              <a:tblPr firstRow="1" firstCol="1" lastRow="1" lastCol="1" bandRow="1" bandCol="1">
                <a:tableStyleId>{5C22544A-7EE6-4342-B048-85BDC9FD1C3A}</a:tableStyleId>
              </a:tblPr>
              <a:tblGrid>
                <a:gridCol w="2148839">
                  <a:extLst>
                    <a:ext uri="{9D8B030D-6E8A-4147-A177-3AD203B41FA5}">
                      <a16:colId xmlns:a16="http://schemas.microsoft.com/office/drawing/2014/main" val="2370430376"/>
                    </a:ext>
                  </a:extLst>
                </a:gridCol>
                <a:gridCol w="1120140">
                  <a:extLst>
                    <a:ext uri="{9D8B030D-6E8A-4147-A177-3AD203B41FA5}">
                      <a16:colId xmlns:a16="http://schemas.microsoft.com/office/drawing/2014/main" val="2778711643"/>
                    </a:ext>
                  </a:extLst>
                </a:gridCol>
                <a:gridCol w="1432560">
                  <a:extLst>
                    <a:ext uri="{9D8B030D-6E8A-4147-A177-3AD203B41FA5}">
                      <a16:colId xmlns:a16="http://schemas.microsoft.com/office/drawing/2014/main" val="4241755688"/>
                    </a:ext>
                  </a:extLst>
                </a:gridCol>
                <a:gridCol w="563880">
                  <a:extLst>
                    <a:ext uri="{9D8B030D-6E8A-4147-A177-3AD203B41FA5}">
                      <a16:colId xmlns:a16="http://schemas.microsoft.com/office/drawing/2014/main" val="2318089739"/>
                    </a:ext>
                  </a:extLst>
                </a:gridCol>
                <a:gridCol w="1424940">
                  <a:extLst>
                    <a:ext uri="{9D8B030D-6E8A-4147-A177-3AD203B41FA5}">
                      <a16:colId xmlns:a16="http://schemas.microsoft.com/office/drawing/2014/main" val="1733620209"/>
                    </a:ext>
                  </a:extLst>
                </a:gridCol>
              </a:tblGrid>
              <a:tr h="278130">
                <a:tc>
                  <a:txBody>
                    <a:bodyPr/>
                    <a:lstStyle/>
                    <a:p>
                      <a:pPr marL="146050" marR="0">
                        <a:spcBef>
                          <a:spcPts val="80"/>
                        </a:spcBef>
                        <a:spcAft>
                          <a:spcPts val="0"/>
                        </a:spcAft>
                      </a:pPr>
                      <a:r>
                        <a:rPr lang="en-US" sz="1800" u="sng" spc="-15" dirty="0">
                          <a:effectLst/>
                          <a:uFill>
                            <a:solidFill>
                              <a:srgbClr val="000000"/>
                            </a:solidFill>
                          </a:uFill>
                        </a:rPr>
                        <a:t>Asset</a:t>
                      </a:r>
                      <a:r>
                        <a:rPr lang="en-US" sz="1800" u="sng" spc="-35" dirty="0">
                          <a:effectLst/>
                          <a:uFill>
                            <a:solidFill>
                              <a:srgbClr val="000000"/>
                            </a:solidFill>
                          </a:uFill>
                        </a:rPr>
                        <a:t> </a:t>
                      </a:r>
                      <a:r>
                        <a:rPr lang="en-US" sz="1800" u="sng" spc="-20" dirty="0">
                          <a:effectLst/>
                          <a:uFill>
                            <a:solidFill>
                              <a:srgbClr val="000000"/>
                            </a:solidFill>
                          </a:uFill>
                        </a:rPr>
                        <a:t>Class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0825" marR="0">
                        <a:spcBef>
                          <a:spcPts val="80"/>
                        </a:spcBef>
                        <a:spcAft>
                          <a:spcPts val="0"/>
                        </a:spcAft>
                      </a:pPr>
                      <a:r>
                        <a:rPr lang="en-US" sz="1800" u="sng" spc="-15" dirty="0">
                          <a:effectLst/>
                          <a:uFill>
                            <a:solidFill>
                              <a:srgbClr val="000000"/>
                            </a:solidFill>
                          </a:uFill>
                        </a:rPr>
                        <a:t>Target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3845" marR="0">
                        <a:spcBef>
                          <a:spcPts val="80"/>
                        </a:spcBef>
                        <a:spcAft>
                          <a:spcPts val="0"/>
                        </a:spcAft>
                      </a:pPr>
                      <a:r>
                        <a:rPr lang="en-US" sz="1800" u="sng" spc="-20" dirty="0">
                          <a:effectLst/>
                          <a:uFill>
                            <a:solidFill>
                              <a:srgbClr val="000000"/>
                            </a:solidFill>
                          </a:uFill>
                        </a:rPr>
                        <a:t>Minimum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38430" marR="0">
                        <a:spcBef>
                          <a:spcPts val="80"/>
                        </a:spcBef>
                        <a:spcAft>
                          <a:spcPts val="0"/>
                        </a:spcAft>
                      </a:pPr>
                      <a:r>
                        <a:rPr lang="en-US" sz="1800" u="sng" spc="-20">
                          <a:effectLst/>
                          <a:uFill>
                            <a:solidFill>
                              <a:srgbClr val="000000"/>
                            </a:solidFill>
                          </a:uFill>
                        </a:rPr>
                        <a:t>Maximum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0131142"/>
                  </a:ext>
                </a:extLst>
              </a:tr>
              <a:tr h="340995">
                <a:tc>
                  <a:txBody>
                    <a:bodyPr/>
                    <a:lstStyle/>
                    <a:p>
                      <a:pPr marL="146050" marR="0">
                        <a:spcBef>
                          <a:spcPts val="565"/>
                        </a:spcBef>
                        <a:spcAft>
                          <a:spcPts val="0"/>
                        </a:spcAft>
                      </a:pPr>
                      <a:r>
                        <a:rPr lang="en-US" sz="1800" spc="-20" dirty="0">
                          <a:effectLst/>
                        </a:rPr>
                        <a:t>Equity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29845" algn="ctr">
                        <a:spcBef>
                          <a:spcPts val="565"/>
                        </a:spcBef>
                        <a:spcAft>
                          <a:spcPts val="0"/>
                        </a:spcAft>
                      </a:pPr>
                      <a:r>
                        <a:rPr lang="en-US" sz="1800" b="0" spc="-10" dirty="0">
                          <a:solidFill>
                            <a:schemeClr val="tx1"/>
                          </a:solidFill>
                          <a:effectLst/>
                        </a:rPr>
                        <a:t>40%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442595" marR="0" algn="l">
                        <a:spcBef>
                          <a:spcPts val="565"/>
                        </a:spcBef>
                        <a:spcAft>
                          <a:spcPts val="0"/>
                        </a:spcAft>
                      </a:pPr>
                      <a:r>
                        <a:rPr lang="en-US" sz="1800" b="0" spc="-15" dirty="0">
                          <a:solidFill>
                            <a:schemeClr val="tx1"/>
                          </a:solidFill>
                          <a:effectLst/>
                        </a:rPr>
                        <a:t>  25%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58115" marR="0">
                        <a:spcBef>
                          <a:spcPts val="565"/>
                        </a:spcBef>
                        <a:spcAft>
                          <a:spcPts val="0"/>
                        </a:spcAft>
                      </a:pPr>
                      <a:r>
                        <a:rPr lang="en-US" sz="1800" b="0" spc="-15" dirty="0">
                          <a:solidFill>
                            <a:schemeClr val="tx1"/>
                          </a:solidFill>
                          <a:effectLst/>
                        </a:rPr>
                        <a:t>to</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0" marR="5080" algn="ctr">
                        <a:spcBef>
                          <a:spcPts val="565"/>
                        </a:spcBef>
                        <a:spcAft>
                          <a:spcPts val="0"/>
                        </a:spcAft>
                      </a:pPr>
                      <a:r>
                        <a:rPr lang="en-US" sz="1800" b="0" spc="-10" dirty="0">
                          <a:solidFill>
                            <a:schemeClr val="tx1"/>
                          </a:solidFill>
                          <a:effectLst/>
                        </a:rPr>
                        <a:t>55%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extLst>
                  <a:ext uri="{0D108BD9-81ED-4DB2-BD59-A6C34878D82A}">
                    <a16:rowId xmlns:a16="http://schemas.microsoft.com/office/drawing/2014/main" val="3325056775"/>
                  </a:ext>
                </a:extLst>
              </a:tr>
              <a:tr h="340360">
                <a:tc>
                  <a:txBody>
                    <a:bodyPr/>
                    <a:lstStyle/>
                    <a:p>
                      <a:pPr marL="146050" marR="0">
                        <a:spcBef>
                          <a:spcPts val="570"/>
                        </a:spcBef>
                        <a:spcAft>
                          <a:spcPts val="0"/>
                        </a:spcAft>
                      </a:pPr>
                      <a:r>
                        <a:rPr lang="en-US" sz="1800" spc="-20" dirty="0">
                          <a:effectLst/>
                        </a:rPr>
                        <a:t>Alternatives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115" algn="ctr">
                        <a:spcBef>
                          <a:spcPts val="570"/>
                        </a:spcBef>
                        <a:spcAft>
                          <a:spcPts val="0"/>
                        </a:spcAft>
                      </a:pPr>
                      <a:r>
                        <a:rPr lang="en-US" sz="1800" b="0" dirty="0">
                          <a:solidFill>
                            <a:schemeClr val="tx1"/>
                          </a:solidFill>
                          <a:effectLst/>
                        </a:rPr>
                        <a:t>30%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27635" marR="0" algn="l">
                        <a:spcBef>
                          <a:spcPts val="570"/>
                        </a:spcBef>
                        <a:spcAft>
                          <a:spcPts val="0"/>
                        </a:spcAft>
                      </a:pPr>
                      <a:r>
                        <a:rPr lang="en-US" sz="1800" b="0" spc="-5" dirty="0">
                          <a:solidFill>
                            <a:schemeClr val="tx1"/>
                          </a:solidFill>
                          <a:effectLst/>
                        </a:rPr>
                        <a:t>        15%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58115" marR="0">
                        <a:spcBef>
                          <a:spcPts val="570"/>
                        </a:spcBef>
                        <a:spcAft>
                          <a:spcPts val="0"/>
                        </a:spcAft>
                      </a:pPr>
                      <a:r>
                        <a:rPr lang="en-US" sz="1800" b="0" spc="-15">
                          <a:solidFill>
                            <a:schemeClr val="tx1"/>
                          </a:solidFill>
                          <a:effectLst/>
                        </a:rPr>
                        <a:t>to</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0" marR="5080" algn="ctr">
                        <a:spcBef>
                          <a:spcPts val="570"/>
                        </a:spcBef>
                        <a:spcAft>
                          <a:spcPts val="0"/>
                        </a:spcAft>
                      </a:pPr>
                      <a:r>
                        <a:rPr lang="en-US" sz="1800" b="0" spc="-10" dirty="0">
                          <a:solidFill>
                            <a:schemeClr val="tx1"/>
                          </a:solidFill>
                          <a:effectLst/>
                        </a:rPr>
                        <a:t>45%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extLst>
                  <a:ext uri="{0D108BD9-81ED-4DB2-BD59-A6C34878D82A}">
                    <a16:rowId xmlns:a16="http://schemas.microsoft.com/office/drawing/2014/main" val="1874188853"/>
                  </a:ext>
                </a:extLst>
              </a:tr>
              <a:tr h="340360">
                <a:tc>
                  <a:txBody>
                    <a:bodyPr/>
                    <a:lstStyle/>
                    <a:p>
                      <a:pPr marL="146050" marR="0">
                        <a:spcBef>
                          <a:spcPts val="565"/>
                        </a:spcBef>
                        <a:spcAft>
                          <a:spcPts val="0"/>
                        </a:spcAft>
                      </a:pPr>
                      <a:r>
                        <a:rPr lang="en-US" sz="1800" spc="-15">
                          <a:effectLst/>
                        </a:rPr>
                        <a:t>Fixed</a:t>
                      </a:r>
                      <a:r>
                        <a:rPr lang="en-US" sz="1800" spc="-50">
                          <a:effectLst/>
                        </a:rPr>
                        <a:t> </a:t>
                      </a:r>
                      <a:r>
                        <a:rPr lang="en-US" sz="1800" spc="-15">
                          <a:effectLst/>
                        </a:rPr>
                        <a:t>Income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29845" algn="ctr">
                        <a:spcBef>
                          <a:spcPts val="565"/>
                        </a:spcBef>
                        <a:spcAft>
                          <a:spcPts val="0"/>
                        </a:spcAft>
                      </a:pPr>
                      <a:r>
                        <a:rPr lang="en-US" sz="1800" b="0" spc="-10" dirty="0">
                          <a:solidFill>
                            <a:schemeClr val="tx1"/>
                          </a:solidFill>
                          <a:effectLst/>
                        </a:rPr>
                        <a:t>30%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442595" marR="0" algn="l">
                        <a:spcBef>
                          <a:spcPts val="565"/>
                        </a:spcBef>
                        <a:spcAft>
                          <a:spcPts val="0"/>
                        </a:spcAft>
                      </a:pPr>
                      <a:r>
                        <a:rPr lang="en-US" sz="1800" b="0" spc="-10" dirty="0">
                          <a:solidFill>
                            <a:schemeClr val="tx1"/>
                          </a:solidFill>
                          <a:effectLst/>
                        </a:rPr>
                        <a:t>  15%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58115" marR="0">
                        <a:spcBef>
                          <a:spcPts val="565"/>
                        </a:spcBef>
                        <a:spcAft>
                          <a:spcPts val="0"/>
                        </a:spcAft>
                      </a:pPr>
                      <a:r>
                        <a:rPr lang="en-US" sz="1800" b="0" spc="-15" dirty="0">
                          <a:solidFill>
                            <a:schemeClr val="tx1"/>
                          </a:solidFill>
                          <a:effectLst/>
                        </a:rPr>
                        <a:t>to</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0" marR="6350" algn="ctr">
                        <a:spcBef>
                          <a:spcPts val="565"/>
                        </a:spcBef>
                        <a:spcAft>
                          <a:spcPts val="0"/>
                        </a:spcAft>
                      </a:pPr>
                      <a:r>
                        <a:rPr lang="en-US" sz="1800" b="0" spc="-15" dirty="0">
                          <a:solidFill>
                            <a:schemeClr val="tx1"/>
                          </a:solidFill>
                          <a:effectLst/>
                        </a:rPr>
                        <a:t>45%</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extLst>
                  <a:ext uri="{0D108BD9-81ED-4DB2-BD59-A6C34878D82A}">
                    <a16:rowId xmlns:a16="http://schemas.microsoft.com/office/drawing/2014/main" val="3704333752"/>
                  </a:ext>
                </a:extLst>
              </a:tr>
              <a:tr h="278765">
                <a:tc>
                  <a:txBody>
                    <a:bodyPr/>
                    <a:lstStyle/>
                    <a:p>
                      <a:pPr marL="146050" marR="0">
                        <a:spcBef>
                          <a:spcPts val="570"/>
                        </a:spcBef>
                        <a:spcAft>
                          <a:spcPts val="0"/>
                        </a:spcAft>
                      </a:pPr>
                      <a:r>
                        <a:rPr lang="en-US" sz="1800" spc="-10">
                          <a:effectLst/>
                        </a:rPr>
                        <a:t>Cash</a:t>
                      </a:r>
                      <a:r>
                        <a:rPr lang="en-US" sz="1800" spc="-50">
                          <a:effectLst/>
                        </a:rPr>
                        <a:t> </a:t>
                      </a:r>
                      <a:r>
                        <a:rPr lang="en-US" sz="1800">
                          <a:effectLst/>
                        </a:rPr>
                        <a:t>&amp;</a:t>
                      </a:r>
                      <a:r>
                        <a:rPr lang="en-US" sz="1800" spc="-30">
                          <a:effectLst/>
                        </a:rPr>
                        <a:t> </a:t>
                      </a:r>
                      <a:r>
                        <a:rPr lang="en-US" sz="1800" spc="-20">
                          <a:effectLst/>
                        </a:rPr>
                        <a:t>Equivalents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31115" algn="ctr">
                        <a:spcBef>
                          <a:spcPts val="570"/>
                        </a:spcBef>
                        <a:spcAft>
                          <a:spcPts val="0"/>
                        </a:spcAft>
                      </a:pPr>
                      <a:r>
                        <a:rPr lang="en-US" sz="1800" b="0" spc="-5" dirty="0">
                          <a:solidFill>
                            <a:schemeClr val="tx1"/>
                          </a:solidFill>
                          <a:effectLst/>
                        </a:rPr>
                        <a:t>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27000" marR="0" algn="l">
                        <a:spcBef>
                          <a:spcPts val="570"/>
                        </a:spcBef>
                        <a:spcAft>
                          <a:spcPts val="0"/>
                        </a:spcAft>
                      </a:pPr>
                      <a:r>
                        <a:rPr lang="en-US" sz="1800" b="0" spc="-10" dirty="0">
                          <a:solidFill>
                            <a:schemeClr val="tx1"/>
                          </a:solidFill>
                          <a:effectLst/>
                        </a:rPr>
                        <a:t>        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158115" marR="0">
                        <a:spcBef>
                          <a:spcPts val="570"/>
                        </a:spcBef>
                        <a:spcAft>
                          <a:spcPts val="0"/>
                        </a:spcAft>
                      </a:pPr>
                      <a:r>
                        <a:rPr lang="en-US" sz="1800" b="0" spc="-15"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tc>
                  <a:txBody>
                    <a:bodyPr/>
                    <a:lstStyle/>
                    <a:p>
                      <a:pPr marL="0" marR="5080" algn="ctr">
                        <a:spcBef>
                          <a:spcPts val="570"/>
                        </a:spcBef>
                        <a:spcAft>
                          <a:spcPts val="0"/>
                        </a:spcAft>
                      </a:pPr>
                      <a:r>
                        <a:rPr lang="en-US" sz="1800" b="0" spc="-10" dirty="0">
                          <a:solidFill>
                            <a:schemeClr val="tx1"/>
                          </a:solidFill>
                          <a:effectLst/>
                        </a:rPr>
                        <a:t>10%</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lumMod val="40000"/>
                        <a:lumOff val="60000"/>
                      </a:schemeClr>
                    </a:solidFill>
                  </a:tcPr>
                </a:tc>
                <a:extLst>
                  <a:ext uri="{0D108BD9-81ED-4DB2-BD59-A6C34878D82A}">
                    <a16:rowId xmlns:a16="http://schemas.microsoft.com/office/drawing/2014/main" val="402232614"/>
                  </a:ext>
                </a:extLst>
              </a:tr>
            </a:tbl>
          </a:graphicData>
        </a:graphic>
      </p:graphicFrame>
    </p:spTree>
    <p:extLst>
      <p:ext uri="{BB962C8B-B14F-4D97-AF65-F5344CB8AC3E}">
        <p14:creationId xmlns:p14="http://schemas.microsoft.com/office/powerpoint/2010/main" val="375179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Line 17">
            <a:extLst>
              <a:ext uri="{FF2B5EF4-FFF2-40B4-BE49-F238E27FC236}">
                <a16:creationId xmlns:a16="http://schemas.microsoft.com/office/drawing/2014/main" id="{E5237080-7D24-491A-8ED2-C3BF4D875A2F}"/>
              </a:ext>
            </a:extLst>
          </p:cNvPr>
          <p:cNvSpPr>
            <a:spLocks noChangeShapeType="1"/>
          </p:cNvSpPr>
          <p:nvPr/>
        </p:nvSpPr>
        <p:spPr bwMode="auto">
          <a:xfrm flipH="1">
            <a:off x="3254988" y="1348320"/>
            <a:ext cx="6661688" cy="442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56" name="AutoShape 14">
            <a:extLst>
              <a:ext uri="{FF2B5EF4-FFF2-40B4-BE49-F238E27FC236}">
                <a16:creationId xmlns:a16="http://schemas.microsoft.com/office/drawing/2014/main" id="{09645075-788F-42B2-9921-2F1F31257522}"/>
              </a:ext>
            </a:extLst>
          </p:cNvPr>
          <p:cNvSpPr>
            <a:spLocks noChangeArrowheads="1"/>
          </p:cNvSpPr>
          <p:nvPr/>
        </p:nvSpPr>
        <p:spPr bwMode="auto">
          <a:xfrm>
            <a:off x="8781469" y="1069552"/>
            <a:ext cx="1623764" cy="600581"/>
          </a:xfrm>
          <a:prstGeom prst="flowChartAlternateProcess">
            <a:avLst/>
          </a:prstGeom>
          <a:solidFill>
            <a:srgbClr val="FFFF00"/>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sz="788" b="0" dirty="0">
              <a:latin typeface="+mn-lt"/>
              <a:cs typeface="Times New Roman" panose="02020603050405020304" pitchFamily="18" charset="0"/>
            </a:endParaRPr>
          </a:p>
        </p:txBody>
      </p:sp>
      <p:sp>
        <p:nvSpPr>
          <p:cNvPr id="50" name="Line 17">
            <a:extLst>
              <a:ext uri="{FF2B5EF4-FFF2-40B4-BE49-F238E27FC236}">
                <a16:creationId xmlns:a16="http://schemas.microsoft.com/office/drawing/2014/main" id="{DC823E35-E967-E778-CCEB-39DC40268847}"/>
              </a:ext>
            </a:extLst>
          </p:cNvPr>
          <p:cNvSpPr>
            <a:spLocks noChangeShapeType="1"/>
          </p:cNvSpPr>
          <p:nvPr/>
        </p:nvSpPr>
        <p:spPr bwMode="auto">
          <a:xfrm flipH="1">
            <a:off x="3656601" y="2828091"/>
            <a:ext cx="859482" cy="171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11" name="Line 21">
            <a:extLst>
              <a:ext uri="{FF2B5EF4-FFF2-40B4-BE49-F238E27FC236}">
                <a16:creationId xmlns:a16="http://schemas.microsoft.com/office/drawing/2014/main" id="{6680D592-9A27-45E1-9EC9-5ED56578C887}"/>
              </a:ext>
            </a:extLst>
          </p:cNvPr>
          <p:cNvSpPr>
            <a:spLocks noChangeShapeType="1"/>
          </p:cNvSpPr>
          <p:nvPr/>
        </p:nvSpPr>
        <p:spPr bwMode="auto">
          <a:xfrm flipV="1">
            <a:off x="9582279" y="1426109"/>
            <a:ext cx="0" cy="6693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183" name="Line 21">
            <a:extLst>
              <a:ext uri="{FF2B5EF4-FFF2-40B4-BE49-F238E27FC236}">
                <a16:creationId xmlns:a16="http://schemas.microsoft.com/office/drawing/2014/main" id="{24F0B856-53AE-4BF4-A4BE-22FF7FA1F698}"/>
              </a:ext>
            </a:extLst>
          </p:cNvPr>
          <p:cNvSpPr>
            <a:spLocks noChangeShapeType="1"/>
          </p:cNvSpPr>
          <p:nvPr/>
        </p:nvSpPr>
        <p:spPr bwMode="auto">
          <a:xfrm flipV="1">
            <a:off x="3245324" y="1397486"/>
            <a:ext cx="6608" cy="195694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184" name="AutoShape 3">
            <a:extLst>
              <a:ext uri="{FF2B5EF4-FFF2-40B4-BE49-F238E27FC236}">
                <a16:creationId xmlns:a16="http://schemas.microsoft.com/office/drawing/2014/main" id="{70A2525B-8679-469D-906C-0FF8B191393A}"/>
              </a:ext>
            </a:extLst>
          </p:cNvPr>
          <p:cNvSpPr>
            <a:spLocks noChangeArrowheads="1"/>
          </p:cNvSpPr>
          <p:nvPr/>
        </p:nvSpPr>
        <p:spPr bwMode="auto">
          <a:xfrm>
            <a:off x="2540237" y="1272886"/>
            <a:ext cx="1387001" cy="231737"/>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President</a:t>
            </a:r>
          </a:p>
        </p:txBody>
      </p:sp>
      <p:sp>
        <p:nvSpPr>
          <p:cNvPr id="188" name="Line 20">
            <a:extLst>
              <a:ext uri="{FF2B5EF4-FFF2-40B4-BE49-F238E27FC236}">
                <a16:creationId xmlns:a16="http://schemas.microsoft.com/office/drawing/2014/main" id="{5021724D-643C-47BC-B76B-695C4A79FA19}"/>
              </a:ext>
            </a:extLst>
          </p:cNvPr>
          <p:cNvSpPr>
            <a:spLocks noChangeShapeType="1"/>
          </p:cNvSpPr>
          <p:nvPr/>
        </p:nvSpPr>
        <p:spPr bwMode="auto">
          <a:xfrm flipH="1" flipV="1">
            <a:off x="1441010" y="3322159"/>
            <a:ext cx="11800" cy="7228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189" name="AutoShape 11">
            <a:extLst>
              <a:ext uri="{FF2B5EF4-FFF2-40B4-BE49-F238E27FC236}">
                <a16:creationId xmlns:a16="http://schemas.microsoft.com/office/drawing/2014/main" id="{CD8F5FF2-1077-4AC9-A1A6-8391FC6FFDE9}"/>
              </a:ext>
            </a:extLst>
          </p:cNvPr>
          <p:cNvSpPr>
            <a:spLocks noChangeArrowheads="1"/>
          </p:cNvSpPr>
          <p:nvPr/>
        </p:nvSpPr>
        <p:spPr bwMode="auto">
          <a:xfrm>
            <a:off x="908773" y="3493151"/>
            <a:ext cx="1068492" cy="260230"/>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National Officer</a:t>
            </a:r>
          </a:p>
          <a:p>
            <a:pPr algn="ctr" eaLnBrk="1" hangingPunct="1"/>
            <a:r>
              <a:rPr lang="en-US" altLang="en-US" sz="788" dirty="0">
                <a:latin typeface="+mn-lt"/>
                <a:cs typeface="Times New Roman" panose="02020603050405020304" pitchFamily="18" charset="0"/>
              </a:rPr>
              <a:t> (AOF Chair)</a:t>
            </a:r>
          </a:p>
        </p:txBody>
      </p:sp>
      <p:sp>
        <p:nvSpPr>
          <p:cNvPr id="190" name="Line 17">
            <a:extLst>
              <a:ext uri="{FF2B5EF4-FFF2-40B4-BE49-F238E27FC236}">
                <a16:creationId xmlns:a16="http://schemas.microsoft.com/office/drawing/2014/main" id="{A59CE80C-3A71-4975-A2DB-7C3DFCE5698F}"/>
              </a:ext>
            </a:extLst>
          </p:cNvPr>
          <p:cNvSpPr>
            <a:spLocks noChangeShapeType="1"/>
          </p:cNvSpPr>
          <p:nvPr/>
        </p:nvSpPr>
        <p:spPr bwMode="auto">
          <a:xfrm flipH="1" flipV="1">
            <a:off x="1452636" y="3318594"/>
            <a:ext cx="7510606" cy="22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217" name="Line 20">
            <a:extLst>
              <a:ext uri="{FF2B5EF4-FFF2-40B4-BE49-F238E27FC236}">
                <a16:creationId xmlns:a16="http://schemas.microsoft.com/office/drawing/2014/main" id="{991B632E-9C8B-41A2-B81E-EED37AD059F0}"/>
              </a:ext>
            </a:extLst>
          </p:cNvPr>
          <p:cNvSpPr>
            <a:spLocks noChangeShapeType="1"/>
          </p:cNvSpPr>
          <p:nvPr/>
        </p:nvSpPr>
        <p:spPr bwMode="auto">
          <a:xfrm flipH="1" flipV="1">
            <a:off x="2757664" y="3341205"/>
            <a:ext cx="28696" cy="19006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224" name="AutoShape 14">
            <a:extLst>
              <a:ext uri="{FF2B5EF4-FFF2-40B4-BE49-F238E27FC236}">
                <a16:creationId xmlns:a16="http://schemas.microsoft.com/office/drawing/2014/main" id="{749A313B-E738-433A-B3E0-DDF352236BC0}"/>
              </a:ext>
            </a:extLst>
          </p:cNvPr>
          <p:cNvSpPr>
            <a:spLocks noChangeArrowheads="1"/>
          </p:cNvSpPr>
          <p:nvPr/>
        </p:nvSpPr>
        <p:spPr bwMode="auto">
          <a:xfrm>
            <a:off x="5824051" y="5453269"/>
            <a:ext cx="840763" cy="223725"/>
          </a:xfrm>
          <a:prstGeom prst="flowChartAlternateProcess">
            <a:avLst/>
          </a:prstGeom>
          <a:solidFill>
            <a:srgbClr val="7030A0"/>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solidFill>
                  <a:schemeClr val="bg1"/>
                </a:solidFill>
                <a:latin typeface="+mn-lt"/>
                <a:cs typeface="Times New Roman" panose="02020603050405020304" pitchFamily="18" charset="0"/>
              </a:rPr>
              <a:t>Posts</a:t>
            </a:r>
          </a:p>
        </p:txBody>
      </p:sp>
      <p:sp>
        <p:nvSpPr>
          <p:cNvPr id="226" name="Line 20">
            <a:extLst>
              <a:ext uri="{FF2B5EF4-FFF2-40B4-BE49-F238E27FC236}">
                <a16:creationId xmlns:a16="http://schemas.microsoft.com/office/drawing/2014/main" id="{CDC9DDD9-612F-4C8E-A22C-332042DA3965}"/>
              </a:ext>
            </a:extLst>
          </p:cNvPr>
          <p:cNvSpPr>
            <a:spLocks noChangeShapeType="1"/>
          </p:cNvSpPr>
          <p:nvPr/>
        </p:nvSpPr>
        <p:spPr bwMode="auto">
          <a:xfrm flipH="1" flipV="1">
            <a:off x="6230374" y="3303464"/>
            <a:ext cx="21138" cy="21219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240" name="AutoShape 22">
            <a:extLst>
              <a:ext uri="{FF2B5EF4-FFF2-40B4-BE49-F238E27FC236}">
                <a16:creationId xmlns:a16="http://schemas.microsoft.com/office/drawing/2014/main" id="{EACE62AC-7667-4519-8CD7-64963E26FDEC}"/>
              </a:ext>
            </a:extLst>
          </p:cNvPr>
          <p:cNvSpPr>
            <a:spLocks noChangeArrowheads="1"/>
          </p:cNvSpPr>
          <p:nvPr/>
        </p:nvSpPr>
        <p:spPr bwMode="auto">
          <a:xfrm>
            <a:off x="2469101" y="2485996"/>
            <a:ext cx="1565662" cy="664097"/>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National Officers:</a:t>
            </a:r>
          </a:p>
          <a:p>
            <a:pPr algn="ctr" eaLnBrk="1" hangingPunct="1"/>
            <a:r>
              <a:rPr lang="en-US" altLang="en-US" sz="788" dirty="0">
                <a:latin typeface="+mn-lt"/>
                <a:cs typeface="Times New Roman" panose="02020603050405020304" pitchFamily="18" charset="0"/>
              </a:rPr>
              <a:t>Past President</a:t>
            </a:r>
          </a:p>
          <a:p>
            <a:pPr algn="ctr" eaLnBrk="1" hangingPunct="1"/>
            <a:r>
              <a:rPr lang="en-US" altLang="en-US" sz="788" dirty="0">
                <a:latin typeface="+mn-lt"/>
                <a:cs typeface="Times New Roman" panose="02020603050405020304" pitchFamily="18" charset="0"/>
              </a:rPr>
              <a:t>President Elect</a:t>
            </a:r>
          </a:p>
          <a:p>
            <a:pPr algn="ctr" eaLnBrk="1" hangingPunct="1"/>
            <a:r>
              <a:rPr lang="en-US" altLang="en-US" sz="788" dirty="0">
                <a:latin typeface="+mn-lt"/>
                <a:cs typeface="Times New Roman" panose="02020603050405020304" pitchFamily="18" charset="0"/>
              </a:rPr>
              <a:t>3 x Vice Presidents</a:t>
            </a:r>
          </a:p>
        </p:txBody>
      </p:sp>
      <p:sp>
        <p:nvSpPr>
          <p:cNvPr id="222" name="AutoShape 14">
            <a:extLst>
              <a:ext uri="{FF2B5EF4-FFF2-40B4-BE49-F238E27FC236}">
                <a16:creationId xmlns:a16="http://schemas.microsoft.com/office/drawing/2014/main" id="{C2FDD108-60C2-469C-8EA5-C33E655D58BC}"/>
              </a:ext>
            </a:extLst>
          </p:cNvPr>
          <p:cNvSpPr>
            <a:spLocks noChangeArrowheads="1"/>
          </p:cNvSpPr>
          <p:nvPr/>
        </p:nvSpPr>
        <p:spPr bwMode="auto">
          <a:xfrm>
            <a:off x="5824051" y="5036165"/>
            <a:ext cx="830365" cy="205716"/>
          </a:xfrm>
          <a:prstGeom prst="flowChartAlternateProcess">
            <a:avLst/>
          </a:prstGeom>
          <a:solidFill>
            <a:srgbClr val="FF7C80"/>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RVPs</a:t>
            </a:r>
          </a:p>
        </p:txBody>
      </p:sp>
      <p:sp>
        <p:nvSpPr>
          <p:cNvPr id="260" name="Line 21">
            <a:extLst>
              <a:ext uri="{FF2B5EF4-FFF2-40B4-BE49-F238E27FC236}">
                <a16:creationId xmlns:a16="http://schemas.microsoft.com/office/drawing/2014/main" id="{BFD6677D-EC22-49EE-94E9-9E0B1AA1DDDC}"/>
              </a:ext>
            </a:extLst>
          </p:cNvPr>
          <p:cNvSpPr>
            <a:spLocks noChangeShapeType="1"/>
          </p:cNvSpPr>
          <p:nvPr/>
        </p:nvSpPr>
        <p:spPr bwMode="auto">
          <a:xfrm flipH="1" flipV="1">
            <a:off x="5362907" y="1559809"/>
            <a:ext cx="6605" cy="379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263" name="AutoShape 12">
            <a:extLst>
              <a:ext uri="{FF2B5EF4-FFF2-40B4-BE49-F238E27FC236}">
                <a16:creationId xmlns:a16="http://schemas.microsoft.com/office/drawing/2014/main" id="{21100DC1-DD9A-4DD2-9EC6-379C5FD53228}"/>
              </a:ext>
            </a:extLst>
          </p:cNvPr>
          <p:cNvSpPr>
            <a:spLocks noChangeArrowheads="1"/>
          </p:cNvSpPr>
          <p:nvPr/>
        </p:nvSpPr>
        <p:spPr bwMode="auto">
          <a:xfrm>
            <a:off x="4790459" y="1903138"/>
            <a:ext cx="1144895" cy="248268"/>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Executive Committee</a:t>
            </a:r>
          </a:p>
          <a:p>
            <a:pPr algn="ctr" eaLnBrk="1" hangingPunct="1"/>
            <a:r>
              <a:rPr lang="en-US" altLang="en-US" sz="788" dirty="0">
                <a:latin typeface="+mn-lt"/>
                <a:cs typeface="Times New Roman" panose="02020603050405020304" pitchFamily="18" charset="0"/>
              </a:rPr>
              <a:t>Chaired by President</a:t>
            </a:r>
          </a:p>
        </p:txBody>
      </p:sp>
      <p:grpSp>
        <p:nvGrpSpPr>
          <p:cNvPr id="404" name="Group 403">
            <a:extLst>
              <a:ext uri="{FF2B5EF4-FFF2-40B4-BE49-F238E27FC236}">
                <a16:creationId xmlns:a16="http://schemas.microsoft.com/office/drawing/2014/main" id="{D435CE40-6DF3-41CA-8A72-199AE13FF905}"/>
              </a:ext>
            </a:extLst>
          </p:cNvPr>
          <p:cNvGrpSpPr/>
          <p:nvPr/>
        </p:nvGrpSpPr>
        <p:grpSpPr>
          <a:xfrm>
            <a:off x="261689" y="1405328"/>
            <a:ext cx="2306490" cy="1078233"/>
            <a:chOff x="374332" y="294803"/>
            <a:chExt cx="2306490" cy="1078233"/>
          </a:xfrm>
        </p:grpSpPr>
        <p:sp>
          <p:nvSpPr>
            <p:cNvPr id="385" name="Rectangle 384">
              <a:extLst>
                <a:ext uri="{FF2B5EF4-FFF2-40B4-BE49-F238E27FC236}">
                  <a16:creationId xmlns:a16="http://schemas.microsoft.com/office/drawing/2014/main" id="{BD2F7903-5F44-45B9-A3FF-5A2DD8DCF409}"/>
                </a:ext>
              </a:extLst>
            </p:cNvPr>
            <p:cNvSpPr/>
            <p:nvPr/>
          </p:nvSpPr>
          <p:spPr>
            <a:xfrm>
              <a:off x="485632" y="351210"/>
              <a:ext cx="91900" cy="96261"/>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86" name="TextBox 385">
              <a:extLst>
                <a:ext uri="{FF2B5EF4-FFF2-40B4-BE49-F238E27FC236}">
                  <a16:creationId xmlns:a16="http://schemas.microsoft.com/office/drawing/2014/main" id="{4A850745-607E-4397-BC5B-B83F0837F4B2}"/>
                </a:ext>
              </a:extLst>
            </p:cNvPr>
            <p:cNvSpPr txBox="1"/>
            <p:nvPr/>
          </p:nvSpPr>
          <p:spPr>
            <a:xfrm>
              <a:off x="530874" y="472614"/>
              <a:ext cx="2149948" cy="246221"/>
            </a:xfrm>
            <a:prstGeom prst="rect">
              <a:avLst/>
            </a:prstGeom>
            <a:noFill/>
          </p:spPr>
          <p:txBody>
            <a:bodyPr wrap="none" rtlCol="0">
              <a:spAutoFit/>
            </a:bodyPr>
            <a:lstStyle/>
            <a:p>
              <a:r>
                <a:rPr lang="en-US" sz="1000" b="1" dirty="0"/>
                <a:t>Management: National Office </a:t>
              </a:r>
              <a:r>
                <a:rPr lang="en-US" sz="1000" b="1" dirty="0" err="1"/>
                <a:t>Ldrshp</a:t>
              </a:r>
              <a:endParaRPr lang="en-US" sz="1000" b="1" dirty="0"/>
            </a:p>
          </p:txBody>
        </p:sp>
        <p:sp>
          <p:nvSpPr>
            <p:cNvPr id="387" name="TextBox 386">
              <a:extLst>
                <a:ext uri="{FF2B5EF4-FFF2-40B4-BE49-F238E27FC236}">
                  <a16:creationId xmlns:a16="http://schemas.microsoft.com/office/drawing/2014/main" id="{A516E929-5BE3-4B90-A303-DFAB9F27FBB6}"/>
                </a:ext>
              </a:extLst>
            </p:cNvPr>
            <p:cNvSpPr txBox="1"/>
            <p:nvPr/>
          </p:nvSpPr>
          <p:spPr>
            <a:xfrm>
              <a:off x="530874" y="294803"/>
              <a:ext cx="822661" cy="246221"/>
            </a:xfrm>
            <a:prstGeom prst="rect">
              <a:avLst/>
            </a:prstGeom>
            <a:noFill/>
          </p:spPr>
          <p:txBody>
            <a:bodyPr wrap="none" rtlCol="0">
              <a:spAutoFit/>
            </a:bodyPr>
            <a:lstStyle/>
            <a:p>
              <a:r>
                <a:rPr lang="en-US" sz="1000" b="1" dirty="0"/>
                <a:t>Governance</a:t>
              </a:r>
            </a:p>
          </p:txBody>
        </p:sp>
        <p:cxnSp>
          <p:nvCxnSpPr>
            <p:cNvPr id="388" name="Straight Connector 387">
              <a:extLst>
                <a:ext uri="{FF2B5EF4-FFF2-40B4-BE49-F238E27FC236}">
                  <a16:creationId xmlns:a16="http://schemas.microsoft.com/office/drawing/2014/main" id="{DA2C5DBF-6B19-4B2A-8EB3-18E842C69A6B}"/>
                </a:ext>
              </a:extLst>
            </p:cNvPr>
            <p:cNvCxnSpPr>
              <a:cxnSpLocks/>
            </p:cNvCxnSpPr>
            <p:nvPr/>
          </p:nvCxnSpPr>
          <p:spPr>
            <a:xfrm>
              <a:off x="374332" y="1271630"/>
              <a:ext cx="22256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0" name="TextBox 389">
              <a:extLst>
                <a:ext uri="{FF2B5EF4-FFF2-40B4-BE49-F238E27FC236}">
                  <a16:creationId xmlns:a16="http://schemas.microsoft.com/office/drawing/2014/main" id="{AD7F7991-9EDA-4D41-A588-ECCDDA63F4E5}"/>
                </a:ext>
              </a:extLst>
            </p:cNvPr>
            <p:cNvSpPr txBox="1"/>
            <p:nvPr/>
          </p:nvSpPr>
          <p:spPr>
            <a:xfrm>
              <a:off x="530874" y="1126815"/>
              <a:ext cx="1199367" cy="246221"/>
            </a:xfrm>
            <a:prstGeom prst="rect">
              <a:avLst/>
            </a:prstGeom>
            <a:noFill/>
          </p:spPr>
          <p:txBody>
            <a:bodyPr wrap="none" rtlCol="0">
              <a:spAutoFit/>
            </a:bodyPr>
            <a:lstStyle/>
            <a:p>
              <a:r>
                <a:rPr lang="en-US" sz="1000" b="1" dirty="0"/>
                <a:t>Direct Relationship</a:t>
              </a:r>
            </a:p>
          </p:txBody>
        </p:sp>
        <p:sp>
          <p:nvSpPr>
            <p:cNvPr id="392" name="Rectangle 391">
              <a:extLst>
                <a:ext uri="{FF2B5EF4-FFF2-40B4-BE49-F238E27FC236}">
                  <a16:creationId xmlns:a16="http://schemas.microsoft.com/office/drawing/2014/main" id="{0D4201FA-4AC2-4D75-8219-B773699E2528}"/>
                </a:ext>
              </a:extLst>
            </p:cNvPr>
            <p:cNvSpPr/>
            <p:nvPr/>
          </p:nvSpPr>
          <p:spPr>
            <a:xfrm>
              <a:off x="484924" y="544240"/>
              <a:ext cx="91900" cy="96258"/>
            </a:xfrm>
            <a:prstGeom prst="rect">
              <a:avLst/>
            </a:prstGeom>
            <a:solidFill>
              <a:srgbClr val="8AB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93" name="TextBox 392">
              <a:extLst>
                <a:ext uri="{FF2B5EF4-FFF2-40B4-BE49-F238E27FC236}">
                  <a16:creationId xmlns:a16="http://schemas.microsoft.com/office/drawing/2014/main" id="{8BD3E57E-0F73-42B6-8504-E778B2CB1598}"/>
                </a:ext>
              </a:extLst>
            </p:cNvPr>
            <p:cNvSpPr txBox="1"/>
            <p:nvPr/>
          </p:nvSpPr>
          <p:spPr>
            <a:xfrm>
              <a:off x="536621" y="636716"/>
              <a:ext cx="2040943" cy="246221"/>
            </a:xfrm>
            <a:prstGeom prst="rect">
              <a:avLst/>
            </a:prstGeom>
            <a:noFill/>
          </p:spPr>
          <p:txBody>
            <a:bodyPr wrap="none" rtlCol="0">
              <a:spAutoFit/>
            </a:bodyPr>
            <a:lstStyle/>
            <a:p>
              <a:r>
                <a:rPr lang="en-US" sz="1000" b="1" dirty="0"/>
                <a:t>Management: National Office Staff</a:t>
              </a:r>
            </a:p>
          </p:txBody>
        </p:sp>
        <p:sp>
          <p:nvSpPr>
            <p:cNvPr id="394" name="Rectangle 393">
              <a:extLst>
                <a:ext uri="{FF2B5EF4-FFF2-40B4-BE49-F238E27FC236}">
                  <a16:creationId xmlns:a16="http://schemas.microsoft.com/office/drawing/2014/main" id="{6938EDFA-5E19-4D16-B036-52AC4FFF8565}"/>
                </a:ext>
              </a:extLst>
            </p:cNvPr>
            <p:cNvSpPr/>
            <p:nvPr/>
          </p:nvSpPr>
          <p:spPr>
            <a:xfrm>
              <a:off x="484924" y="705861"/>
              <a:ext cx="91900" cy="91466"/>
            </a:xfrm>
            <a:prstGeom prst="rect">
              <a:avLst/>
            </a:prstGeom>
            <a:solidFill>
              <a:srgbClr val="C0DD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95" name="TextBox 394">
              <a:extLst>
                <a:ext uri="{FF2B5EF4-FFF2-40B4-BE49-F238E27FC236}">
                  <a16:creationId xmlns:a16="http://schemas.microsoft.com/office/drawing/2014/main" id="{EA0B5768-A407-4F46-9574-E3C95B97A072}"/>
                </a:ext>
              </a:extLst>
            </p:cNvPr>
            <p:cNvSpPr txBox="1"/>
            <p:nvPr/>
          </p:nvSpPr>
          <p:spPr>
            <a:xfrm>
              <a:off x="530874" y="817441"/>
              <a:ext cx="1261884" cy="246221"/>
            </a:xfrm>
            <a:prstGeom prst="rect">
              <a:avLst/>
            </a:prstGeom>
            <a:noFill/>
          </p:spPr>
          <p:txBody>
            <a:bodyPr wrap="none" rtlCol="0">
              <a:spAutoFit/>
            </a:bodyPr>
            <a:lstStyle/>
            <a:p>
              <a:r>
                <a:rPr lang="en-US" sz="1000" b="1" dirty="0"/>
                <a:t>Guidance/Execution</a:t>
              </a:r>
            </a:p>
          </p:txBody>
        </p:sp>
        <p:sp>
          <p:nvSpPr>
            <p:cNvPr id="396" name="Rectangle 395">
              <a:extLst>
                <a:ext uri="{FF2B5EF4-FFF2-40B4-BE49-F238E27FC236}">
                  <a16:creationId xmlns:a16="http://schemas.microsoft.com/office/drawing/2014/main" id="{29B6C798-0B15-467A-817F-CFB30E18C900}"/>
                </a:ext>
              </a:extLst>
            </p:cNvPr>
            <p:cNvSpPr/>
            <p:nvPr/>
          </p:nvSpPr>
          <p:spPr>
            <a:xfrm>
              <a:off x="485633" y="896800"/>
              <a:ext cx="91191" cy="91465"/>
            </a:xfrm>
            <a:prstGeom prst="rect">
              <a:avLst/>
            </a:prstGeom>
            <a:solidFill>
              <a:srgbClr val="D6C7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97" name="Rectangle 396">
              <a:extLst>
                <a:ext uri="{FF2B5EF4-FFF2-40B4-BE49-F238E27FC236}">
                  <a16:creationId xmlns:a16="http://schemas.microsoft.com/office/drawing/2014/main" id="{222F5DCC-D521-4001-9C69-AF8F3878270B}"/>
                </a:ext>
              </a:extLst>
            </p:cNvPr>
            <p:cNvSpPr/>
            <p:nvPr/>
          </p:nvSpPr>
          <p:spPr>
            <a:xfrm>
              <a:off x="485633" y="1063183"/>
              <a:ext cx="91191" cy="914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endParaRPr>
            </a:p>
          </p:txBody>
        </p:sp>
        <p:sp>
          <p:nvSpPr>
            <p:cNvPr id="398" name="TextBox 397">
              <a:extLst>
                <a:ext uri="{FF2B5EF4-FFF2-40B4-BE49-F238E27FC236}">
                  <a16:creationId xmlns:a16="http://schemas.microsoft.com/office/drawing/2014/main" id="{EA223D21-5299-45BB-BB84-01C101E29B88}"/>
                </a:ext>
              </a:extLst>
            </p:cNvPr>
            <p:cNvSpPr txBox="1"/>
            <p:nvPr/>
          </p:nvSpPr>
          <p:spPr>
            <a:xfrm>
              <a:off x="534423" y="975045"/>
              <a:ext cx="1305165" cy="246221"/>
            </a:xfrm>
            <a:prstGeom prst="rect">
              <a:avLst/>
            </a:prstGeom>
            <a:noFill/>
          </p:spPr>
          <p:txBody>
            <a:bodyPr wrap="none" rtlCol="0">
              <a:spAutoFit/>
            </a:bodyPr>
            <a:lstStyle/>
            <a:p>
              <a:r>
                <a:rPr lang="en-US" sz="1000" b="1" dirty="0"/>
                <a:t>Affiliate Relationship</a:t>
              </a:r>
            </a:p>
          </p:txBody>
        </p:sp>
      </p:grpSp>
      <p:sp>
        <p:nvSpPr>
          <p:cNvPr id="405" name="TextBox 404">
            <a:extLst>
              <a:ext uri="{FF2B5EF4-FFF2-40B4-BE49-F238E27FC236}">
                <a16:creationId xmlns:a16="http://schemas.microsoft.com/office/drawing/2014/main" id="{16717A6B-6E72-4F5F-B132-B710A93F1900}"/>
              </a:ext>
            </a:extLst>
          </p:cNvPr>
          <p:cNvSpPr txBox="1"/>
          <p:nvPr/>
        </p:nvSpPr>
        <p:spPr>
          <a:xfrm>
            <a:off x="2197620" y="166622"/>
            <a:ext cx="7619842" cy="800219"/>
          </a:xfrm>
          <a:prstGeom prst="rect">
            <a:avLst/>
          </a:prstGeom>
          <a:noFill/>
        </p:spPr>
        <p:txBody>
          <a:bodyPr wrap="none" rtlCol="0">
            <a:spAutoFit/>
          </a:bodyPr>
          <a:lstStyle/>
          <a:p>
            <a:pPr algn="ctr"/>
            <a:r>
              <a:rPr lang="en-US" sz="3200" b="1" dirty="0">
                <a:solidFill>
                  <a:schemeClr val="bg1"/>
                </a:solidFill>
              </a:rPr>
              <a:t>SAME National Governance &amp; Management</a:t>
            </a:r>
          </a:p>
          <a:p>
            <a:pPr algn="ctr"/>
            <a:r>
              <a:rPr lang="en-US" sz="1400" dirty="0">
                <a:solidFill>
                  <a:schemeClr val="bg1"/>
                </a:solidFill>
              </a:rPr>
              <a:t>As of 5-2-22</a:t>
            </a:r>
          </a:p>
        </p:txBody>
      </p:sp>
      <p:sp>
        <p:nvSpPr>
          <p:cNvPr id="121" name="AutoShape 14">
            <a:extLst>
              <a:ext uri="{FF2B5EF4-FFF2-40B4-BE49-F238E27FC236}">
                <a16:creationId xmlns:a16="http://schemas.microsoft.com/office/drawing/2014/main" id="{AFF9496F-8D66-4628-ACB8-FA7BDD987D3C}"/>
              </a:ext>
            </a:extLst>
          </p:cNvPr>
          <p:cNvSpPr>
            <a:spLocks noChangeArrowheads="1"/>
          </p:cNvSpPr>
          <p:nvPr/>
        </p:nvSpPr>
        <p:spPr bwMode="auto">
          <a:xfrm>
            <a:off x="2033286" y="4816978"/>
            <a:ext cx="1417468" cy="482869"/>
          </a:xfrm>
          <a:prstGeom prst="flowChartAlternateProcess">
            <a:avLst/>
          </a:prstGeom>
          <a:solidFill>
            <a:srgbClr val="D6C7DF"/>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Communities</a:t>
            </a:r>
          </a:p>
          <a:p>
            <a:pPr algn="ctr" eaLnBrk="1" hangingPunct="1"/>
            <a:r>
              <a:rPr lang="en-US" altLang="en-US" sz="788" b="0" dirty="0">
                <a:latin typeface="+mn-lt"/>
                <a:cs typeface="Times New Roman" panose="02020603050405020304" pitchFamily="18" charset="0"/>
              </a:rPr>
              <a:t> (governed by </a:t>
            </a:r>
          </a:p>
          <a:p>
            <a:pPr algn="ctr" eaLnBrk="1" hangingPunct="1"/>
            <a:r>
              <a:rPr lang="en-US" altLang="en-US" sz="788" b="0" dirty="0">
                <a:latin typeface="+mn-lt"/>
                <a:cs typeface="Times New Roman" panose="02020603050405020304" pitchFamily="18" charset="0"/>
              </a:rPr>
              <a:t>Steering Committees &amp; </a:t>
            </a:r>
          </a:p>
          <a:p>
            <a:pPr algn="ctr" eaLnBrk="1" hangingPunct="1"/>
            <a:r>
              <a:rPr lang="en-US" altLang="en-US" sz="788" b="0" dirty="0">
                <a:latin typeface="+mn-lt"/>
                <a:cs typeface="Times New Roman" panose="02020603050405020304" pitchFamily="18" charset="0"/>
              </a:rPr>
              <a:t>extensions of the National Office)</a:t>
            </a:r>
          </a:p>
        </p:txBody>
      </p:sp>
      <p:sp>
        <p:nvSpPr>
          <p:cNvPr id="259" name="AutoShape 3">
            <a:extLst>
              <a:ext uri="{FF2B5EF4-FFF2-40B4-BE49-F238E27FC236}">
                <a16:creationId xmlns:a16="http://schemas.microsoft.com/office/drawing/2014/main" id="{BDFE307A-B774-449C-9B53-71983067CE52}"/>
              </a:ext>
            </a:extLst>
          </p:cNvPr>
          <p:cNvSpPr>
            <a:spLocks noChangeArrowheads="1"/>
          </p:cNvSpPr>
          <p:nvPr/>
        </p:nvSpPr>
        <p:spPr bwMode="auto">
          <a:xfrm>
            <a:off x="4661385" y="1179875"/>
            <a:ext cx="1406056" cy="379937"/>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1000" dirty="0">
                <a:latin typeface="+mn-lt"/>
                <a:cs typeface="Times New Roman" panose="02020603050405020304" pitchFamily="18" charset="0"/>
              </a:rPr>
              <a:t>Board of Direction</a:t>
            </a:r>
          </a:p>
          <a:p>
            <a:pPr algn="ctr" eaLnBrk="1" hangingPunct="1"/>
            <a:r>
              <a:rPr lang="en-US" altLang="en-US" sz="1000" dirty="0">
                <a:latin typeface="+mn-lt"/>
                <a:cs typeface="Times New Roman" panose="02020603050405020304" pitchFamily="18" charset="0"/>
              </a:rPr>
              <a:t>Chaired by President</a:t>
            </a:r>
          </a:p>
        </p:txBody>
      </p:sp>
      <p:cxnSp>
        <p:nvCxnSpPr>
          <p:cNvPr id="116" name="Straight Connector 115">
            <a:extLst>
              <a:ext uri="{FF2B5EF4-FFF2-40B4-BE49-F238E27FC236}">
                <a16:creationId xmlns:a16="http://schemas.microsoft.com/office/drawing/2014/main" id="{9884780A-7BB6-49C9-8F00-D5FAA56650BB}"/>
              </a:ext>
            </a:extLst>
          </p:cNvPr>
          <p:cNvCxnSpPr>
            <a:cxnSpLocks/>
          </p:cNvCxnSpPr>
          <p:nvPr/>
        </p:nvCxnSpPr>
        <p:spPr>
          <a:xfrm>
            <a:off x="6259449" y="4205489"/>
            <a:ext cx="2349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utoShape 14">
            <a:extLst>
              <a:ext uri="{FF2B5EF4-FFF2-40B4-BE49-F238E27FC236}">
                <a16:creationId xmlns:a16="http://schemas.microsoft.com/office/drawing/2014/main" id="{4A915064-A480-41CC-91DA-ADE7E275767E}"/>
              </a:ext>
            </a:extLst>
          </p:cNvPr>
          <p:cNvSpPr>
            <a:spLocks noChangeArrowheads="1"/>
          </p:cNvSpPr>
          <p:nvPr/>
        </p:nvSpPr>
        <p:spPr bwMode="auto">
          <a:xfrm>
            <a:off x="6502363" y="4049040"/>
            <a:ext cx="1292100" cy="387479"/>
          </a:xfrm>
          <a:prstGeom prst="flowChartAlternateProcess">
            <a:avLst/>
          </a:prstGeom>
          <a:solidFill>
            <a:srgbClr val="D6C7DF"/>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Membership COI</a:t>
            </a:r>
          </a:p>
        </p:txBody>
      </p:sp>
      <p:sp>
        <p:nvSpPr>
          <p:cNvPr id="146" name="Line 20">
            <a:extLst>
              <a:ext uri="{FF2B5EF4-FFF2-40B4-BE49-F238E27FC236}">
                <a16:creationId xmlns:a16="http://schemas.microsoft.com/office/drawing/2014/main" id="{E0F7F4B2-3AC5-443F-B48B-D75413ADE0EA}"/>
              </a:ext>
            </a:extLst>
          </p:cNvPr>
          <p:cNvSpPr>
            <a:spLocks noChangeShapeType="1"/>
          </p:cNvSpPr>
          <p:nvPr/>
        </p:nvSpPr>
        <p:spPr bwMode="auto">
          <a:xfrm flipH="1" flipV="1">
            <a:off x="4516083" y="3347137"/>
            <a:ext cx="32265" cy="18710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153" name="AutoShape 14">
            <a:extLst>
              <a:ext uri="{FF2B5EF4-FFF2-40B4-BE49-F238E27FC236}">
                <a16:creationId xmlns:a16="http://schemas.microsoft.com/office/drawing/2014/main" id="{2E26C2F6-9BBF-4DEC-BF92-0D024627B71E}"/>
              </a:ext>
            </a:extLst>
          </p:cNvPr>
          <p:cNvSpPr>
            <a:spLocks noChangeArrowheads="1"/>
          </p:cNvSpPr>
          <p:nvPr/>
        </p:nvSpPr>
        <p:spPr bwMode="auto">
          <a:xfrm>
            <a:off x="3821368" y="4818827"/>
            <a:ext cx="1417468" cy="482869"/>
          </a:xfrm>
          <a:prstGeom prst="flowChartAlternateProcess">
            <a:avLst/>
          </a:prstGeom>
          <a:solidFill>
            <a:srgbClr val="D6C7DF"/>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Communities</a:t>
            </a:r>
          </a:p>
          <a:p>
            <a:pPr algn="ctr" eaLnBrk="1" hangingPunct="1"/>
            <a:r>
              <a:rPr lang="en-US" altLang="en-US" sz="788" b="0" dirty="0">
                <a:latin typeface="+mn-lt"/>
                <a:cs typeface="Times New Roman" panose="02020603050405020304" pitchFamily="18" charset="0"/>
              </a:rPr>
              <a:t> (governed by </a:t>
            </a:r>
          </a:p>
          <a:p>
            <a:pPr algn="ctr" eaLnBrk="1" hangingPunct="1"/>
            <a:r>
              <a:rPr lang="en-US" altLang="en-US" sz="788" b="0" dirty="0">
                <a:latin typeface="+mn-lt"/>
                <a:cs typeface="Times New Roman" panose="02020603050405020304" pitchFamily="18" charset="0"/>
              </a:rPr>
              <a:t>Steering Committees &amp; </a:t>
            </a:r>
          </a:p>
          <a:p>
            <a:pPr algn="ctr" eaLnBrk="1" hangingPunct="1"/>
            <a:r>
              <a:rPr lang="en-US" altLang="en-US" sz="788" b="0" dirty="0">
                <a:latin typeface="+mn-lt"/>
                <a:cs typeface="Times New Roman" panose="02020603050405020304" pitchFamily="18" charset="0"/>
              </a:rPr>
              <a:t>extensions of the National Office)</a:t>
            </a:r>
          </a:p>
        </p:txBody>
      </p:sp>
      <p:sp>
        <p:nvSpPr>
          <p:cNvPr id="191" name="AutoShape 16">
            <a:extLst>
              <a:ext uri="{FF2B5EF4-FFF2-40B4-BE49-F238E27FC236}">
                <a16:creationId xmlns:a16="http://schemas.microsoft.com/office/drawing/2014/main" id="{926C3647-7FE4-4A19-B386-93DFBA66F4CE}"/>
              </a:ext>
            </a:extLst>
          </p:cNvPr>
          <p:cNvSpPr>
            <a:spLocks noChangeArrowheads="1"/>
          </p:cNvSpPr>
          <p:nvPr/>
        </p:nvSpPr>
        <p:spPr bwMode="auto">
          <a:xfrm>
            <a:off x="976848" y="3933977"/>
            <a:ext cx="908338" cy="255522"/>
          </a:xfrm>
          <a:prstGeom prst="flowChartAlternateProcess">
            <a:avLst/>
          </a:prstGeom>
          <a:solidFill>
            <a:srgbClr val="D6C7DF"/>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Academy of Fellows</a:t>
            </a:r>
          </a:p>
        </p:txBody>
      </p:sp>
      <p:cxnSp>
        <p:nvCxnSpPr>
          <p:cNvPr id="171" name="Straight Connector 170">
            <a:extLst>
              <a:ext uri="{FF2B5EF4-FFF2-40B4-BE49-F238E27FC236}">
                <a16:creationId xmlns:a16="http://schemas.microsoft.com/office/drawing/2014/main" id="{D7B60B1E-CB50-41C2-943F-367BE51F2EC3}"/>
              </a:ext>
            </a:extLst>
          </p:cNvPr>
          <p:cNvCxnSpPr>
            <a:cxnSpLocks/>
          </p:cNvCxnSpPr>
          <p:nvPr/>
        </p:nvCxnSpPr>
        <p:spPr>
          <a:xfrm flipH="1" flipV="1">
            <a:off x="6239233" y="4214857"/>
            <a:ext cx="12279" cy="27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AutoShape 11">
            <a:extLst>
              <a:ext uri="{FF2B5EF4-FFF2-40B4-BE49-F238E27FC236}">
                <a16:creationId xmlns:a16="http://schemas.microsoft.com/office/drawing/2014/main" id="{571593E6-472F-42D0-8F3B-A282DC8A9CAB}"/>
              </a:ext>
            </a:extLst>
          </p:cNvPr>
          <p:cNvSpPr>
            <a:spLocks noChangeArrowheads="1"/>
          </p:cNvSpPr>
          <p:nvPr/>
        </p:nvSpPr>
        <p:spPr bwMode="auto">
          <a:xfrm>
            <a:off x="2267416" y="3491910"/>
            <a:ext cx="1068492" cy="260230"/>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National Officer (IGE)</a:t>
            </a:r>
          </a:p>
        </p:txBody>
      </p:sp>
      <p:sp>
        <p:nvSpPr>
          <p:cNvPr id="104" name="AutoShape 11">
            <a:extLst>
              <a:ext uri="{FF2B5EF4-FFF2-40B4-BE49-F238E27FC236}">
                <a16:creationId xmlns:a16="http://schemas.microsoft.com/office/drawing/2014/main" id="{4455FD59-B7B3-42C4-A954-B64901DE4A6E}"/>
              </a:ext>
            </a:extLst>
          </p:cNvPr>
          <p:cNvSpPr>
            <a:spLocks noChangeArrowheads="1"/>
          </p:cNvSpPr>
          <p:nvPr/>
        </p:nvSpPr>
        <p:spPr bwMode="auto">
          <a:xfrm>
            <a:off x="3990768" y="3491910"/>
            <a:ext cx="1068492" cy="274538"/>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National Officer </a:t>
            </a:r>
          </a:p>
          <a:p>
            <a:pPr algn="ctr" eaLnBrk="1" hangingPunct="1"/>
            <a:r>
              <a:rPr lang="en-US" altLang="en-US" sz="788" dirty="0">
                <a:latin typeface="+mn-lt"/>
                <a:cs typeface="Times New Roman" panose="02020603050405020304" pitchFamily="18" charset="0"/>
              </a:rPr>
              <a:t>(Human Capital)</a:t>
            </a:r>
          </a:p>
        </p:txBody>
      </p:sp>
      <p:sp>
        <p:nvSpPr>
          <p:cNvPr id="105" name="AutoShape 11">
            <a:extLst>
              <a:ext uri="{FF2B5EF4-FFF2-40B4-BE49-F238E27FC236}">
                <a16:creationId xmlns:a16="http://schemas.microsoft.com/office/drawing/2014/main" id="{4C04CE8F-AA1D-4B21-9440-2858F7AA3A13}"/>
              </a:ext>
            </a:extLst>
          </p:cNvPr>
          <p:cNvSpPr>
            <a:spLocks noChangeArrowheads="1"/>
          </p:cNvSpPr>
          <p:nvPr/>
        </p:nvSpPr>
        <p:spPr bwMode="auto">
          <a:xfrm>
            <a:off x="5725203" y="3491910"/>
            <a:ext cx="1068492" cy="260230"/>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National Officer (RVPs)</a:t>
            </a:r>
          </a:p>
        </p:txBody>
      </p:sp>
      <p:sp>
        <p:nvSpPr>
          <p:cNvPr id="114" name="AutoShape 14">
            <a:extLst>
              <a:ext uri="{FF2B5EF4-FFF2-40B4-BE49-F238E27FC236}">
                <a16:creationId xmlns:a16="http://schemas.microsoft.com/office/drawing/2014/main" id="{0DD86FA2-3374-481C-AEB7-B32096B4CB7C}"/>
              </a:ext>
            </a:extLst>
          </p:cNvPr>
          <p:cNvSpPr>
            <a:spLocks noChangeArrowheads="1"/>
          </p:cNvSpPr>
          <p:nvPr/>
        </p:nvSpPr>
        <p:spPr bwMode="auto">
          <a:xfrm>
            <a:off x="8781469" y="1879679"/>
            <a:ext cx="1703056" cy="527694"/>
          </a:xfrm>
          <a:prstGeom prst="flowChartAlternateProcess">
            <a:avLst/>
          </a:prstGeom>
          <a:solidFill>
            <a:srgbClr val="C0DDFC"/>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1100" dirty="0">
                <a:latin typeface="+mn-lt"/>
                <a:cs typeface="Times New Roman" panose="02020603050405020304" pitchFamily="18" charset="0"/>
              </a:rPr>
              <a:t>SAME National Office Staff</a:t>
            </a:r>
          </a:p>
        </p:txBody>
      </p:sp>
      <p:sp>
        <p:nvSpPr>
          <p:cNvPr id="12" name="AutoShape 3">
            <a:extLst>
              <a:ext uri="{FF2B5EF4-FFF2-40B4-BE49-F238E27FC236}">
                <a16:creationId xmlns:a16="http://schemas.microsoft.com/office/drawing/2014/main" id="{A6ECADE1-B4E6-42F7-A603-76F9F81FF40C}"/>
              </a:ext>
            </a:extLst>
          </p:cNvPr>
          <p:cNvSpPr>
            <a:spLocks noChangeArrowheads="1"/>
          </p:cNvSpPr>
          <p:nvPr/>
        </p:nvSpPr>
        <p:spPr bwMode="auto">
          <a:xfrm>
            <a:off x="8888779" y="1244557"/>
            <a:ext cx="1387001" cy="231737"/>
          </a:xfrm>
          <a:prstGeom prst="flowChartAlternateProcess">
            <a:avLst/>
          </a:prstGeom>
          <a:solidFill>
            <a:srgbClr val="8AB7EE"/>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Executive Director</a:t>
            </a:r>
          </a:p>
        </p:txBody>
      </p:sp>
      <p:sp>
        <p:nvSpPr>
          <p:cNvPr id="47" name="Line 20">
            <a:extLst>
              <a:ext uri="{FF2B5EF4-FFF2-40B4-BE49-F238E27FC236}">
                <a16:creationId xmlns:a16="http://schemas.microsoft.com/office/drawing/2014/main" id="{141F58E9-A008-59D1-4F3E-02559322A407}"/>
              </a:ext>
            </a:extLst>
          </p:cNvPr>
          <p:cNvSpPr>
            <a:spLocks noChangeShapeType="1"/>
          </p:cNvSpPr>
          <p:nvPr/>
        </p:nvSpPr>
        <p:spPr bwMode="auto">
          <a:xfrm flipH="1" flipV="1">
            <a:off x="8946741" y="3341967"/>
            <a:ext cx="16502" cy="72688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48" name="AutoShape 11">
            <a:extLst>
              <a:ext uri="{FF2B5EF4-FFF2-40B4-BE49-F238E27FC236}">
                <a16:creationId xmlns:a16="http://schemas.microsoft.com/office/drawing/2014/main" id="{0EA02D72-52E8-7FFD-9171-993953934C55}"/>
              </a:ext>
            </a:extLst>
          </p:cNvPr>
          <p:cNvSpPr>
            <a:spLocks noChangeArrowheads="1"/>
          </p:cNvSpPr>
          <p:nvPr/>
        </p:nvSpPr>
        <p:spPr bwMode="auto">
          <a:xfrm>
            <a:off x="8369475" y="3506218"/>
            <a:ext cx="1068492" cy="260230"/>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Past President</a:t>
            </a:r>
          </a:p>
        </p:txBody>
      </p:sp>
      <p:sp>
        <p:nvSpPr>
          <p:cNvPr id="49" name="AutoShape 14">
            <a:extLst>
              <a:ext uri="{FF2B5EF4-FFF2-40B4-BE49-F238E27FC236}">
                <a16:creationId xmlns:a16="http://schemas.microsoft.com/office/drawing/2014/main" id="{1B51E67C-2AF5-CCD2-2A34-510D28323C6B}"/>
              </a:ext>
            </a:extLst>
          </p:cNvPr>
          <p:cNvSpPr>
            <a:spLocks noChangeArrowheads="1"/>
          </p:cNvSpPr>
          <p:nvPr/>
        </p:nvSpPr>
        <p:spPr bwMode="auto">
          <a:xfrm>
            <a:off x="4231884" y="2604646"/>
            <a:ext cx="1292100" cy="387479"/>
          </a:xfrm>
          <a:prstGeom prst="flowChartAlternateProcess">
            <a:avLst/>
          </a:prstGeom>
          <a:solidFill>
            <a:srgbClr val="FF7C80"/>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Awards &amp; Recognition</a:t>
            </a:r>
          </a:p>
        </p:txBody>
      </p:sp>
      <p:sp>
        <p:nvSpPr>
          <p:cNvPr id="170" name="AutoShape 14">
            <a:extLst>
              <a:ext uri="{FF2B5EF4-FFF2-40B4-BE49-F238E27FC236}">
                <a16:creationId xmlns:a16="http://schemas.microsoft.com/office/drawing/2014/main" id="{1081A07F-A576-48DD-B3A8-7B511D6ED124}"/>
              </a:ext>
            </a:extLst>
          </p:cNvPr>
          <p:cNvSpPr>
            <a:spLocks noChangeArrowheads="1"/>
          </p:cNvSpPr>
          <p:nvPr/>
        </p:nvSpPr>
        <p:spPr bwMode="auto">
          <a:xfrm>
            <a:off x="8462914" y="3913442"/>
            <a:ext cx="967654" cy="273847"/>
          </a:xfrm>
          <a:prstGeom prst="flowChartAlternateProcess">
            <a:avLst/>
          </a:prstGeom>
          <a:solidFill>
            <a:srgbClr val="FF7C80"/>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Investment Committee</a:t>
            </a:r>
          </a:p>
        </p:txBody>
      </p:sp>
      <p:sp>
        <p:nvSpPr>
          <p:cNvPr id="53" name="AutoShape 14">
            <a:extLst>
              <a:ext uri="{FF2B5EF4-FFF2-40B4-BE49-F238E27FC236}">
                <a16:creationId xmlns:a16="http://schemas.microsoft.com/office/drawing/2014/main" id="{890CA5C5-A2D4-6AB1-7E9D-6DA0A5468E5C}"/>
              </a:ext>
            </a:extLst>
          </p:cNvPr>
          <p:cNvSpPr>
            <a:spLocks noChangeArrowheads="1"/>
          </p:cNvSpPr>
          <p:nvPr/>
        </p:nvSpPr>
        <p:spPr bwMode="auto">
          <a:xfrm>
            <a:off x="9963951" y="3657508"/>
            <a:ext cx="1292100" cy="387479"/>
          </a:xfrm>
          <a:prstGeom prst="flowChartAlternateProcess">
            <a:avLst/>
          </a:prstGeom>
          <a:solidFill>
            <a:srgbClr val="D6C7DF"/>
          </a:solidFill>
          <a:ln w="9525" cap="rnd" cmpd="sng">
            <a:solidFill>
              <a:schemeClr val="tx1">
                <a:lumMod val="50000"/>
                <a:lumOff val="50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b="0" dirty="0">
                <a:latin typeface="+mn-lt"/>
                <a:cs typeface="Times New Roman" panose="02020603050405020304" pitchFamily="18" charset="0"/>
              </a:rPr>
              <a:t>Foundation</a:t>
            </a:r>
          </a:p>
        </p:txBody>
      </p:sp>
      <p:cxnSp>
        <p:nvCxnSpPr>
          <p:cNvPr id="54" name="Straight Connector 53">
            <a:extLst>
              <a:ext uri="{FF2B5EF4-FFF2-40B4-BE49-F238E27FC236}">
                <a16:creationId xmlns:a16="http://schemas.microsoft.com/office/drawing/2014/main" id="{109E89DC-EDA7-B509-F06F-BF46D6174E8C}"/>
              </a:ext>
            </a:extLst>
          </p:cNvPr>
          <p:cNvCxnSpPr>
            <a:cxnSpLocks/>
            <a:stCxn id="48" idx="3"/>
            <a:endCxn id="53" idx="1"/>
          </p:cNvCxnSpPr>
          <p:nvPr/>
        </p:nvCxnSpPr>
        <p:spPr>
          <a:xfrm>
            <a:off x="9437967" y="3636333"/>
            <a:ext cx="525984" cy="2149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0B73D4-43D4-7C5C-98A8-071EA3991D4A}"/>
              </a:ext>
            </a:extLst>
          </p:cNvPr>
          <p:cNvCxnSpPr>
            <a:cxnSpLocks/>
            <a:endCxn id="53" idx="1"/>
          </p:cNvCxnSpPr>
          <p:nvPr/>
        </p:nvCxnSpPr>
        <p:spPr>
          <a:xfrm flipV="1">
            <a:off x="9437967" y="3851248"/>
            <a:ext cx="525984" cy="1937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Line 17">
            <a:extLst>
              <a:ext uri="{FF2B5EF4-FFF2-40B4-BE49-F238E27FC236}">
                <a16:creationId xmlns:a16="http://schemas.microsoft.com/office/drawing/2014/main" id="{BC845735-22B6-112A-0D42-E7622A20B479}"/>
              </a:ext>
            </a:extLst>
          </p:cNvPr>
          <p:cNvSpPr>
            <a:spLocks noChangeShapeType="1"/>
          </p:cNvSpPr>
          <p:nvPr/>
        </p:nvSpPr>
        <p:spPr bwMode="auto">
          <a:xfrm flipH="1" flipV="1">
            <a:off x="5935353" y="2019439"/>
            <a:ext cx="2572531" cy="1216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
        <p:nvSpPr>
          <p:cNvPr id="237" name="AutoShape 12">
            <a:extLst>
              <a:ext uri="{FF2B5EF4-FFF2-40B4-BE49-F238E27FC236}">
                <a16:creationId xmlns:a16="http://schemas.microsoft.com/office/drawing/2014/main" id="{039BE891-FC03-4432-87F2-8FB916A6DDE3}"/>
              </a:ext>
            </a:extLst>
          </p:cNvPr>
          <p:cNvSpPr>
            <a:spLocks noChangeArrowheads="1"/>
          </p:cNvSpPr>
          <p:nvPr/>
        </p:nvSpPr>
        <p:spPr bwMode="auto">
          <a:xfrm>
            <a:off x="6773374" y="1897510"/>
            <a:ext cx="1144895" cy="248268"/>
          </a:xfrm>
          <a:prstGeom prst="flowChartAlternateProcess">
            <a:avLst/>
          </a:prstGeom>
          <a:solidFill>
            <a:srgbClr val="FF7C80"/>
          </a:solidFill>
          <a:ln w="19050">
            <a:solidFill>
              <a:schemeClr val="accent5">
                <a:lumMod val="75000"/>
              </a:schemeClr>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sz="788" dirty="0">
                <a:latin typeface="+mn-lt"/>
                <a:cs typeface="Times New Roman" panose="02020603050405020304" pitchFamily="18" charset="0"/>
              </a:rPr>
              <a:t>Foundation</a:t>
            </a:r>
          </a:p>
        </p:txBody>
      </p:sp>
      <p:sp>
        <p:nvSpPr>
          <p:cNvPr id="55" name="Line 17">
            <a:extLst>
              <a:ext uri="{FF2B5EF4-FFF2-40B4-BE49-F238E27FC236}">
                <a16:creationId xmlns:a16="http://schemas.microsoft.com/office/drawing/2014/main" id="{CA1C7B0C-AB71-487A-A5C4-EEACBB200478}"/>
              </a:ext>
            </a:extLst>
          </p:cNvPr>
          <p:cNvSpPr>
            <a:spLocks noChangeShapeType="1"/>
          </p:cNvSpPr>
          <p:nvPr/>
        </p:nvSpPr>
        <p:spPr bwMode="auto">
          <a:xfrm>
            <a:off x="8490833" y="1348320"/>
            <a:ext cx="17051" cy="6773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pPr algn="ctr"/>
            <a:endParaRPr lang="en-US" sz="788" dirty="0">
              <a:cs typeface="Times New Roman" panose="02020603050405020304" pitchFamily="18" charset="0"/>
            </a:endParaRPr>
          </a:p>
        </p:txBody>
      </p:sp>
    </p:spTree>
    <p:extLst>
      <p:ext uri="{BB962C8B-B14F-4D97-AF65-F5344CB8AC3E}">
        <p14:creationId xmlns:p14="http://schemas.microsoft.com/office/powerpoint/2010/main" val="4289789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9101B8-A080-4397-84A0-E4C64B16A734}"/>
              </a:ext>
            </a:extLst>
          </p:cNvPr>
          <p:cNvSpPr>
            <a:spLocks noGrp="1"/>
          </p:cNvSpPr>
          <p:nvPr>
            <p:ph type="sldNum" sz="quarter" idx="12"/>
          </p:nvPr>
        </p:nvSpPr>
        <p:spPr/>
        <p:txBody>
          <a:bodyPr/>
          <a:lstStyle/>
          <a:p>
            <a:fld id="{E0FE408E-4D51-6844-889C-4F5A442FF087}" type="slidenum">
              <a:rPr lang="en-US" smtClean="0"/>
              <a:t>22</a:t>
            </a:fld>
            <a:endParaRPr lang="en-US" dirty="0"/>
          </a:p>
        </p:txBody>
      </p:sp>
      <p:sp>
        <p:nvSpPr>
          <p:cNvPr id="3" name="TextBox 2">
            <a:extLst>
              <a:ext uri="{FF2B5EF4-FFF2-40B4-BE49-F238E27FC236}">
                <a16:creationId xmlns:a16="http://schemas.microsoft.com/office/drawing/2014/main" id="{BC650636-0CEF-4690-A7FD-FC9224C516D6}"/>
              </a:ext>
            </a:extLst>
          </p:cNvPr>
          <p:cNvSpPr txBox="1"/>
          <p:nvPr/>
        </p:nvSpPr>
        <p:spPr>
          <a:xfrm>
            <a:off x="1801950" y="121075"/>
            <a:ext cx="9483430" cy="707886"/>
          </a:xfrm>
          <a:prstGeom prst="rect">
            <a:avLst/>
          </a:prstGeom>
          <a:noFill/>
        </p:spPr>
        <p:txBody>
          <a:bodyPr wrap="none" rtlCol="0">
            <a:spAutoFit/>
          </a:bodyPr>
          <a:lstStyle/>
          <a:p>
            <a:pPr algn="ctr"/>
            <a:r>
              <a:rPr lang="en-US" sz="4000" b="1" dirty="0">
                <a:solidFill>
                  <a:schemeClr val="bg1"/>
                </a:solidFill>
              </a:rPr>
              <a:t>SAME National Governance &amp; Management</a:t>
            </a:r>
          </a:p>
        </p:txBody>
      </p:sp>
      <p:pic>
        <p:nvPicPr>
          <p:cNvPr id="14" name="Picture 13" descr="A picture containing text, gauge, device&#10;&#10;Description automatically generated">
            <a:extLst>
              <a:ext uri="{FF2B5EF4-FFF2-40B4-BE49-F238E27FC236}">
                <a16:creationId xmlns:a16="http://schemas.microsoft.com/office/drawing/2014/main" id="{BD486368-8D9D-4824-8C48-73337E27F4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455" y="1233141"/>
            <a:ext cx="7253541" cy="4621542"/>
          </a:xfrm>
          <a:prstGeom prst="rect">
            <a:avLst/>
          </a:prstGeom>
        </p:spPr>
      </p:pic>
      <p:sp>
        <p:nvSpPr>
          <p:cNvPr id="15" name="TextBox 14">
            <a:extLst>
              <a:ext uri="{FF2B5EF4-FFF2-40B4-BE49-F238E27FC236}">
                <a16:creationId xmlns:a16="http://schemas.microsoft.com/office/drawing/2014/main" id="{BEFAF82A-BA89-4709-94E4-6A27E1A76832}"/>
              </a:ext>
            </a:extLst>
          </p:cNvPr>
          <p:cNvSpPr txBox="1"/>
          <p:nvPr/>
        </p:nvSpPr>
        <p:spPr>
          <a:xfrm>
            <a:off x="-4287345" y="7364686"/>
            <a:ext cx="8890000" cy="230832"/>
          </a:xfrm>
          <a:prstGeom prst="rect">
            <a:avLst/>
          </a:prstGeom>
          <a:noFill/>
        </p:spPr>
        <p:txBody>
          <a:bodyPr wrap="square" rtlCol="0">
            <a:spAutoFit/>
          </a:bodyPr>
          <a:lstStyle/>
          <a:p>
            <a:r>
              <a:rPr lang="en-US" sz="900">
                <a:hlinkClick r:id="rId3" tooltip="https://rsnijders.info/vakblog/2013/11/17/btw-tarief-voor-ebooks/"/>
              </a:rPr>
              <a:t>This Photo</a:t>
            </a:r>
            <a:r>
              <a:rPr lang="en-US" sz="900"/>
              <a:t> by Unknown Author is licensed under </a:t>
            </a:r>
            <a:r>
              <a:rPr lang="en-US" sz="900">
                <a:hlinkClick r:id="rId4" tooltip="https://creativecommons.org/licenses/by-sa/3.0/"/>
              </a:rPr>
              <a:t>CC BY-SA</a:t>
            </a:r>
            <a:endParaRPr lang="en-US" sz="900"/>
          </a:p>
        </p:txBody>
      </p:sp>
      <p:sp>
        <p:nvSpPr>
          <p:cNvPr id="16" name="TextBox 15">
            <a:extLst>
              <a:ext uri="{FF2B5EF4-FFF2-40B4-BE49-F238E27FC236}">
                <a16:creationId xmlns:a16="http://schemas.microsoft.com/office/drawing/2014/main" id="{D0420526-46B7-466F-8AFD-F3BEB63107BD}"/>
              </a:ext>
            </a:extLst>
          </p:cNvPr>
          <p:cNvSpPr txBox="1"/>
          <p:nvPr/>
        </p:nvSpPr>
        <p:spPr>
          <a:xfrm>
            <a:off x="8407628" y="2148204"/>
            <a:ext cx="3321917" cy="1569660"/>
          </a:xfrm>
          <a:prstGeom prst="rect">
            <a:avLst/>
          </a:prstGeom>
          <a:noFill/>
        </p:spPr>
        <p:txBody>
          <a:bodyPr wrap="square" rtlCol="0">
            <a:spAutoFit/>
          </a:bodyPr>
          <a:lstStyle/>
          <a:p>
            <a:r>
              <a:rPr lang="en-US" sz="2400" b="1" i="1" u="sng" dirty="0"/>
              <a:t>OUTCOME</a:t>
            </a:r>
            <a:r>
              <a:rPr lang="en-US" sz="2400" b="1" i="1" dirty="0"/>
              <a:t>:</a:t>
            </a:r>
          </a:p>
          <a:p>
            <a:r>
              <a:rPr lang="en-US" sz="2400" b="1" i="1" dirty="0"/>
              <a:t>Change WHEN we DEFINE and FIND … </a:t>
            </a:r>
          </a:p>
          <a:p>
            <a:r>
              <a:rPr lang="en-US" sz="2400" b="1" i="1" dirty="0"/>
              <a:t>the RIGHT next XD.</a:t>
            </a:r>
          </a:p>
        </p:txBody>
      </p:sp>
      <p:sp>
        <p:nvSpPr>
          <p:cNvPr id="19" name="Freeform: Shape 18">
            <a:extLst>
              <a:ext uri="{FF2B5EF4-FFF2-40B4-BE49-F238E27FC236}">
                <a16:creationId xmlns:a16="http://schemas.microsoft.com/office/drawing/2014/main" id="{EB121BA9-A760-4A29-B427-90227840A43A}"/>
              </a:ext>
            </a:extLst>
          </p:cNvPr>
          <p:cNvSpPr/>
          <p:nvPr/>
        </p:nvSpPr>
        <p:spPr>
          <a:xfrm>
            <a:off x="882160" y="4277030"/>
            <a:ext cx="1450073" cy="1284269"/>
          </a:xfrm>
          <a:custGeom>
            <a:avLst/>
            <a:gdLst>
              <a:gd name="connsiteX0" fmla="*/ 381561 w 1450073"/>
              <a:gd name="connsiteY0" fmla="*/ 0 h 1284269"/>
              <a:gd name="connsiteX1" fmla="*/ 771979 w 1450073"/>
              <a:gd name="connsiteY1" fmla="*/ 20548 h 1284269"/>
              <a:gd name="connsiteX2" fmla="*/ 1295961 w 1450073"/>
              <a:gd name="connsiteY2" fmla="*/ 61644 h 1284269"/>
              <a:gd name="connsiteX3" fmla="*/ 1450073 w 1450073"/>
              <a:gd name="connsiteY3" fmla="*/ 154112 h 1284269"/>
              <a:gd name="connsiteX4" fmla="*/ 1398702 w 1450073"/>
              <a:gd name="connsiteY4" fmla="*/ 215757 h 1284269"/>
              <a:gd name="connsiteX5" fmla="*/ 1141848 w 1450073"/>
              <a:gd name="connsiteY5" fmla="*/ 472611 h 1284269"/>
              <a:gd name="connsiteX6" fmla="*/ 494577 w 1450073"/>
              <a:gd name="connsiteY6" fmla="*/ 657546 h 1284269"/>
              <a:gd name="connsiteX7" fmla="*/ 299368 w 1450073"/>
              <a:gd name="connsiteY7" fmla="*/ 708916 h 1284269"/>
              <a:gd name="connsiteX8" fmla="*/ 124707 w 1450073"/>
              <a:gd name="connsiteY8" fmla="*/ 729465 h 1284269"/>
              <a:gd name="connsiteX9" fmla="*/ 884994 w 1450073"/>
              <a:gd name="connsiteY9" fmla="*/ 821932 h 1284269"/>
              <a:gd name="connsiteX10" fmla="*/ 915817 w 1450073"/>
              <a:gd name="connsiteY10" fmla="*/ 852755 h 1284269"/>
              <a:gd name="connsiteX11" fmla="*/ 884994 w 1450073"/>
              <a:gd name="connsiteY11" fmla="*/ 914400 h 1284269"/>
              <a:gd name="connsiteX12" fmla="*/ 73336 w 1450073"/>
              <a:gd name="connsiteY12" fmla="*/ 1140431 h 1284269"/>
              <a:gd name="connsiteX13" fmla="*/ 1417 w 1450073"/>
              <a:gd name="connsiteY13" fmla="*/ 1191802 h 1284269"/>
              <a:gd name="connsiteX14" fmla="*/ 21965 w 1450073"/>
              <a:gd name="connsiteY14" fmla="*/ 1222624 h 1284269"/>
              <a:gd name="connsiteX15" fmla="*/ 73336 w 1450073"/>
              <a:gd name="connsiteY15" fmla="*/ 1253447 h 1284269"/>
              <a:gd name="connsiteX16" fmla="*/ 217174 w 1450073"/>
              <a:gd name="connsiteY16" fmla="*/ 1284269 h 1284269"/>
              <a:gd name="connsiteX17" fmla="*/ 1018559 w 1450073"/>
              <a:gd name="connsiteY17" fmla="*/ 1140431 h 1284269"/>
              <a:gd name="connsiteX18" fmla="*/ 1100752 w 1450073"/>
              <a:gd name="connsiteY18" fmla="*/ 1130157 h 128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073" h="1284269">
                <a:moveTo>
                  <a:pt x="381561" y="0"/>
                </a:moveTo>
                <a:cubicBezTo>
                  <a:pt x="511700" y="6849"/>
                  <a:pt x="642095" y="9902"/>
                  <a:pt x="771979" y="20548"/>
                </a:cubicBezTo>
                <a:cubicBezTo>
                  <a:pt x="1450755" y="76185"/>
                  <a:pt x="509353" y="33551"/>
                  <a:pt x="1295961" y="61644"/>
                </a:cubicBezTo>
                <a:cubicBezTo>
                  <a:pt x="1443820" y="118513"/>
                  <a:pt x="1408193" y="70350"/>
                  <a:pt x="1450073" y="154112"/>
                </a:cubicBezTo>
                <a:cubicBezTo>
                  <a:pt x="1432949" y="174660"/>
                  <a:pt x="1413539" y="193501"/>
                  <a:pt x="1398702" y="215757"/>
                </a:cubicBezTo>
                <a:cubicBezTo>
                  <a:pt x="1309609" y="349397"/>
                  <a:pt x="1444853" y="336259"/>
                  <a:pt x="1141848" y="472611"/>
                </a:cubicBezTo>
                <a:cubicBezTo>
                  <a:pt x="256387" y="871067"/>
                  <a:pt x="771931" y="588207"/>
                  <a:pt x="494577" y="657546"/>
                </a:cubicBezTo>
                <a:cubicBezTo>
                  <a:pt x="429301" y="673865"/>
                  <a:pt x="365416" y="696073"/>
                  <a:pt x="299368" y="708916"/>
                </a:cubicBezTo>
                <a:cubicBezTo>
                  <a:pt x="241824" y="720105"/>
                  <a:pt x="182927" y="722615"/>
                  <a:pt x="124707" y="729465"/>
                </a:cubicBezTo>
                <a:cubicBezTo>
                  <a:pt x="378042" y="761131"/>
                  <a:pt x="632242" y="785825"/>
                  <a:pt x="884994" y="821932"/>
                </a:cubicBezTo>
                <a:cubicBezTo>
                  <a:pt x="895268" y="832206"/>
                  <a:pt x="911825" y="838784"/>
                  <a:pt x="915817" y="852755"/>
                </a:cubicBezTo>
                <a:cubicBezTo>
                  <a:pt x="919882" y="866984"/>
                  <a:pt x="904079" y="908745"/>
                  <a:pt x="884994" y="914400"/>
                </a:cubicBezTo>
                <a:cubicBezTo>
                  <a:pt x="615718" y="994186"/>
                  <a:pt x="73336" y="1140431"/>
                  <a:pt x="73336" y="1140431"/>
                </a:cubicBezTo>
                <a:cubicBezTo>
                  <a:pt x="49363" y="1157555"/>
                  <a:pt x="17031" y="1166820"/>
                  <a:pt x="1417" y="1191802"/>
                </a:cubicBezTo>
                <a:cubicBezTo>
                  <a:pt x="-5127" y="1202273"/>
                  <a:pt x="12590" y="1214588"/>
                  <a:pt x="21965" y="1222624"/>
                </a:cubicBezTo>
                <a:cubicBezTo>
                  <a:pt x="37127" y="1235620"/>
                  <a:pt x="54293" y="1247434"/>
                  <a:pt x="73336" y="1253447"/>
                </a:cubicBezTo>
                <a:cubicBezTo>
                  <a:pt x="120094" y="1268213"/>
                  <a:pt x="169228" y="1273995"/>
                  <a:pt x="217174" y="1284269"/>
                </a:cubicBezTo>
                <a:lnTo>
                  <a:pt x="1018559" y="1140431"/>
                </a:lnTo>
                <a:cubicBezTo>
                  <a:pt x="1085037" y="1129227"/>
                  <a:pt x="1184820" y="1130157"/>
                  <a:pt x="1100752" y="1130157"/>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3CF30A-8A5A-43A5-A0AD-923B507DDC59}"/>
              </a:ext>
            </a:extLst>
          </p:cNvPr>
          <p:cNvSpPr txBox="1"/>
          <p:nvPr/>
        </p:nvSpPr>
        <p:spPr>
          <a:xfrm rot="20449318">
            <a:off x="1860026" y="4244821"/>
            <a:ext cx="3390472" cy="954107"/>
          </a:xfrm>
          <a:prstGeom prst="rect">
            <a:avLst/>
          </a:prstGeom>
          <a:noFill/>
        </p:spPr>
        <p:txBody>
          <a:bodyPr wrap="square" rtlCol="0">
            <a:spAutoFit/>
          </a:bodyPr>
          <a:lstStyle/>
          <a:p>
            <a:r>
              <a:rPr lang="en-US" sz="2800" b="1" i="1" dirty="0">
                <a:solidFill>
                  <a:srgbClr val="00B050"/>
                </a:solidFill>
              </a:rPr>
              <a:t>GREAT </a:t>
            </a:r>
          </a:p>
          <a:p>
            <a:r>
              <a:rPr lang="en-US" sz="2800" b="1" i="1" dirty="0">
                <a:solidFill>
                  <a:srgbClr val="00B050"/>
                </a:solidFill>
              </a:rPr>
              <a:t>OPPORTUNITY</a:t>
            </a:r>
          </a:p>
        </p:txBody>
      </p:sp>
      <p:grpSp>
        <p:nvGrpSpPr>
          <p:cNvPr id="23" name="Group 22">
            <a:extLst>
              <a:ext uri="{FF2B5EF4-FFF2-40B4-BE49-F238E27FC236}">
                <a16:creationId xmlns:a16="http://schemas.microsoft.com/office/drawing/2014/main" id="{FB790D7D-9DEC-4B81-839B-3C10DB8112B1}"/>
              </a:ext>
            </a:extLst>
          </p:cNvPr>
          <p:cNvGrpSpPr/>
          <p:nvPr/>
        </p:nvGrpSpPr>
        <p:grpSpPr>
          <a:xfrm>
            <a:off x="8738334" y="3683399"/>
            <a:ext cx="2991211" cy="1110421"/>
            <a:chOff x="8135701" y="4744261"/>
            <a:chExt cx="2991211" cy="1110421"/>
          </a:xfrm>
        </p:grpSpPr>
        <p:sp>
          <p:nvSpPr>
            <p:cNvPr id="21" name="Arrow: Right 20">
              <a:extLst>
                <a:ext uri="{FF2B5EF4-FFF2-40B4-BE49-F238E27FC236}">
                  <a16:creationId xmlns:a16="http://schemas.microsoft.com/office/drawing/2014/main" id="{0436EBA6-95DA-4819-B232-A749FD658296}"/>
                </a:ext>
              </a:extLst>
            </p:cNvPr>
            <p:cNvSpPr/>
            <p:nvPr/>
          </p:nvSpPr>
          <p:spPr>
            <a:xfrm>
              <a:off x="8135701" y="4744261"/>
              <a:ext cx="2991211" cy="1110421"/>
            </a:xfrm>
            <a:prstGeom prs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A5A33E9-94C7-4CF4-88A7-D2C052DC4903}"/>
                </a:ext>
              </a:extLst>
            </p:cNvPr>
            <p:cNvSpPr txBox="1"/>
            <p:nvPr/>
          </p:nvSpPr>
          <p:spPr>
            <a:xfrm>
              <a:off x="8977237" y="5068638"/>
              <a:ext cx="1705510" cy="461665"/>
            </a:xfrm>
            <a:prstGeom prst="rect">
              <a:avLst/>
            </a:prstGeom>
            <a:noFill/>
          </p:spPr>
          <p:txBody>
            <a:bodyPr wrap="square" rtlCol="0">
              <a:spAutoFit/>
            </a:bodyPr>
            <a:lstStyle/>
            <a:p>
              <a:r>
                <a:rPr lang="en-US" sz="2400" b="1" dirty="0">
                  <a:latin typeface="Amasis MT Pro Black" panose="02040A04050005020304" pitchFamily="18" charset="0"/>
                </a:rPr>
                <a:t>HOW?</a:t>
              </a:r>
            </a:p>
          </p:txBody>
        </p:sp>
      </p:grpSp>
    </p:spTree>
    <p:extLst>
      <p:ext uri="{BB962C8B-B14F-4D97-AF65-F5344CB8AC3E}">
        <p14:creationId xmlns:p14="http://schemas.microsoft.com/office/powerpoint/2010/main" val="33202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97E4D-E627-8D32-F35E-660474DC3D9F}"/>
              </a:ext>
            </a:extLst>
          </p:cNvPr>
          <p:cNvPicPr>
            <a:picLocks noChangeAspect="1"/>
          </p:cNvPicPr>
          <p:nvPr/>
        </p:nvPicPr>
        <p:blipFill>
          <a:blip r:embed="rId2"/>
          <a:stretch>
            <a:fillRect/>
          </a:stretch>
        </p:blipFill>
        <p:spPr>
          <a:xfrm>
            <a:off x="2465533" y="1055757"/>
            <a:ext cx="7260933" cy="5406687"/>
          </a:xfrm>
          <a:prstGeom prst="rect">
            <a:avLst/>
          </a:prstGeom>
        </p:spPr>
      </p:pic>
      <p:sp>
        <p:nvSpPr>
          <p:cNvPr id="3" name="TextBox 2">
            <a:extLst>
              <a:ext uri="{FF2B5EF4-FFF2-40B4-BE49-F238E27FC236}">
                <a16:creationId xmlns:a16="http://schemas.microsoft.com/office/drawing/2014/main" id="{A7E0B91F-4F21-4F7D-A8E7-9D4DAFD1AB09}"/>
              </a:ext>
            </a:extLst>
          </p:cNvPr>
          <p:cNvSpPr txBox="1"/>
          <p:nvPr/>
        </p:nvSpPr>
        <p:spPr>
          <a:xfrm>
            <a:off x="2385469" y="0"/>
            <a:ext cx="7619843" cy="1077218"/>
          </a:xfrm>
          <a:prstGeom prst="rect">
            <a:avLst/>
          </a:prstGeom>
          <a:noFill/>
        </p:spPr>
        <p:txBody>
          <a:bodyPr wrap="none" rtlCol="0">
            <a:spAutoFit/>
          </a:bodyPr>
          <a:lstStyle/>
          <a:p>
            <a:pPr algn="ctr"/>
            <a:r>
              <a:rPr lang="en-US" sz="3200" b="1" dirty="0">
                <a:solidFill>
                  <a:schemeClr val="bg1"/>
                </a:solidFill>
              </a:rPr>
              <a:t>SAME National Governance &amp; Management</a:t>
            </a:r>
          </a:p>
          <a:p>
            <a:pPr algn="ctr"/>
            <a:r>
              <a:rPr lang="en-US" sz="3200" b="1" dirty="0">
                <a:solidFill>
                  <a:schemeClr val="bg1"/>
                </a:solidFill>
              </a:rPr>
              <a:t>2022 Annual Review</a:t>
            </a:r>
          </a:p>
        </p:txBody>
      </p:sp>
    </p:spTree>
    <p:extLst>
      <p:ext uri="{BB962C8B-B14F-4D97-AF65-F5344CB8AC3E}">
        <p14:creationId xmlns:p14="http://schemas.microsoft.com/office/powerpoint/2010/main" val="1042654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89C5B7-7BCE-7C00-197A-F85868710194}"/>
              </a:ext>
            </a:extLst>
          </p:cNvPr>
          <p:cNvPicPr>
            <a:picLocks noChangeAspect="1"/>
          </p:cNvPicPr>
          <p:nvPr/>
        </p:nvPicPr>
        <p:blipFill>
          <a:blip r:embed="rId2"/>
          <a:stretch>
            <a:fillRect/>
          </a:stretch>
        </p:blipFill>
        <p:spPr>
          <a:xfrm>
            <a:off x="2429963" y="1014760"/>
            <a:ext cx="7332073" cy="5499055"/>
          </a:xfrm>
          <a:prstGeom prst="rect">
            <a:avLst/>
          </a:prstGeom>
        </p:spPr>
      </p:pic>
      <p:sp>
        <p:nvSpPr>
          <p:cNvPr id="3" name="TextBox 2">
            <a:extLst>
              <a:ext uri="{FF2B5EF4-FFF2-40B4-BE49-F238E27FC236}">
                <a16:creationId xmlns:a16="http://schemas.microsoft.com/office/drawing/2014/main" id="{377E5114-E3DE-4912-80AA-E88674F1B1B8}"/>
              </a:ext>
            </a:extLst>
          </p:cNvPr>
          <p:cNvSpPr txBox="1"/>
          <p:nvPr/>
        </p:nvSpPr>
        <p:spPr>
          <a:xfrm>
            <a:off x="2385469" y="0"/>
            <a:ext cx="7619843" cy="1077218"/>
          </a:xfrm>
          <a:prstGeom prst="rect">
            <a:avLst/>
          </a:prstGeom>
          <a:noFill/>
        </p:spPr>
        <p:txBody>
          <a:bodyPr wrap="none" rtlCol="0">
            <a:spAutoFit/>
          </a:bodyPr>
          <a:lstStyle/>
          <a:p>
            <a:pPr algn="ctr"/>
            <a:r>
              <a:rPr lang="en-US" sz="3200" b="1" dirty="0">
                <a:solidFill>
                  <a:schemeClr val="bg1"/>
                </a:solidFill>
              </a:rPr>
              <a:t>SAME National Governance &amp; Management</a:t>
            </a:r>
          </a:p>
          <a:p>
            <a:pPr algn="ctr"/>
            <a:r>
              <a:rPr lang="en-US" sz="3200" b="1" dirty="0">
                <a:solidFill>
                  <a:schemeClr val="bg1"/>
                </a:solidFill>
              </a:rPr>
              <a:t>2022 Annual Review</a:t>
            </a:r>
          </a:p>
        </p:txBody>
      </p:sp>
    </p:spTree>
    <p:extLst>
      <p:ext uri="{BB962C8B-B14F-4D97-AF65-F5344CB8AC3E}">
        <p14:creationId xmlns:p14="http://schemas.microsoft.com/office/powerpoint/2010/main" val="4241205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F1B04-F0F1-7C85-0498-2BAFC58E7F74}"/>
              </a:ext>
            </a:extLst>
          </p:cNvPr>
          <p:cNvPicPr>
            <a:picLocks noChangeAspect="1"/>
          </p:cNvPicPr>
          <p:nvPr/>
        </p:nvPicPr>
        <p:blipFill>
          <a:blip r:embed="rId2"/>
          <a:stretch>
            <a:fillRect/>
          </a:stretch>
        </p:blipFill>
        <p:spPr>
          <a:xfrm>
            <a:off x="4361915" y="1077218"/>
            <a:ext cx="6905836" cy="5131860"/>
          </a:xfrm>
          <a:prstGeom prst="rect">
            <a:avLst/>
          </a:prstGeom>
        </p:spPr>
      </p:pic>
      <p:sp>
        <p:nvSpPr>
          <p:cNvPr id="4" name="TextBox 3">
            <a:extLst>
              <a:ext uri="{FF2B5EF4-FFF2-40B4-BE49-F238E27FC236}">
                <a16:creationId xmlns:a16="http://schemas.microsoft.com/office/drawing/2014/main" id="{5B0C81D1-AFD5-4273-B911-E2FE470E45AC}"/>
              </a:ext>
            </a:extLst>
          </p:cNvPr>
          <p:cNvSpPr txBox="1"/>
          <p:nvPr/>
        </p:nvSpPr>
        <p:spPr>
          <a:xfrm>
            <a:off x="2385469" y="0"/>
            <a:ext cx="7619843" cy="1077218"/>
          </a:xfrm>
          <a:prstGeom prst="rect">
            <a:avLst/>
          </a:prstGeom>
          <a:noFill/>
        </p:spPr>
        <p:txBody>
          <a:bodyPr wrap="none" rtlCol="0">
            <a:spAutoFit/>
          </a:bodyPr>
          <a:lstStyle/>
          <a:p>
            <a:pPr algn="ctr"/>
            <a:r>
              <a:rPr lang="en-US" sz="3200" b="1" dirty="0">
                <a:solidFill>
                  <a:schemeClr val="bg1"/>
                </a:solidFill>
              </a:rPr>
              <a:t>SAME National Governance &amp; Management</a:t>
            </a:r>
          </a:p>
          <a:p>
            <a:pPr algn="ctr"/>
            <a:r>
              <a:rPr lang="en-US" sz="3200" b="1" dirty="0">
                <a:solidFill>
                  <a:schemeClr val="bg1"/>
                </a:solidFill>
              </a:rPr>
              <a:t>2022 Annual Review</a:t>
            </a:r>
          </a:p>
        </p:txBody>
      </p:sp>
      <p:sp>
        <p:nvSpPr>
          <p:cNvPr id="10" name="Arrow: Bent-Up 9">
            <a:extLst>
              <a:ext uri="{FF2B5EF4-FFF2-40B4-BE49-F238E27FC236}">
                <a16:creationId xmlns:a16="http://schemas.microsoft.com/office/drawing/2014/main" id="{3F7169A6-D5A1-4F3E-ACDF-D7CA4874D684}"/>
              </a:ext>
            </a:extLst>
          </p:cNvPr>
          <p:cNvSpPr/>
          <p:nvPr/>
        </p:nvSpPr>
        <p:spPr>
          <a:xfrm rot="5400000">
            <a:off x="2501473" y="3898456"/>
            <a:ext cx="1118198" cy="2592327"/>
          </a:xfrm>
          <a:prstGeom prst="bentUp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35B08C-2E72-4E50-9FE8-43F8D003B00E}"/>
              </a:ext>
            </a:extLst>
          </p:cNvPr>
          <p:cNvSpPr/>
          <p:nvPr/>
        </p:nvSpPr>
        <p:spPr>
          <a:xfrm>
            <a:off x="629294" y="1407758"/>
            <a:ext cx="3495445" cy="3533104"/>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EFAA4B0-8317-4EC6-A3A3-C791A91BDC67}"/>
              </a:ext>
            </a:extLst>
          </p:cNvPr>
          <p:cNvSpPr txBox="1"/>
          <p:nvPr/>
        </p:nvSpPr>
        <p:spPr>
          <a:xfrm>
            <a:off x="629294" y="1407758"/>
            <a:ext cx="4862557" cy="3416320"/>
          </a:xfrm>
          <a:prstGeom prst="rect">
            <a:avLst/>
          </a:prstGeom>
          <a:noFill/>
        </p:spPr>
        <p:txBody>
          <a:bodyPr wrap="square" rtlCol="0">
            <a:spAutoFit/>
          </a:bodyPr>
          <a:lstStyle/>
          <a:p>
            <a:r>
              <a:rPr lang="en-US" b="1" dirty="0"/>
              <a:t>Succession (Model)</a:t>
            </a:r>
          </a:p>
          <a:p>
            <a:r>
              <a:rPr lang="en-US" b="1" dirty="0"/>
              <a:t>   - Bylaws</a:t>
            </a:r>
          </a:p>
          <a:p>
            <a:r>
              <a:rPr lang="en-US" b="1" dirty="0"/>
              <a:t>   - Employment Contract</a:t>
            </a:r>
          </a:p>
          <a:p>
            <a:r>
              <a:rPr lang="en-US" b="1" dirty="0"/>
              <a:t>   - Position Description (basis)</a:t>
            </a:r>
          </a:p>
          <a:p>
            <a:r>
              <a:rPr lang="en-US" b="1" dirty="0"/>
              <a:t>       -- Strategic Direction Review</a:t>
            </a:r>
          </a:p>
          <a:p>
            <a:r>
              <a:rPr lang="en-US" b="1" dirty="0"/>
              <a:t>   - Performance Mgt</a:t>
            </a:r>
          </a:p>
          <a:p>
            <a:r>
              <a:rPr lang="en-US" b="1" dirty="0"/>
              <a:t>   </a:t>
            </a:r>
          </a:p>
          <a:p>
            <a:r>
              <a:rPr lang="en-US" b="1" dirty="0"/>
              <a:t>Selection </a:t>
            </a:r>
          </a:p>
          <a:p>
            <a:r>
              <a:rPr lang="en-US" b="1" dirty="0"/>
              <a:t>   - Search Committee (option)</a:t>
            </a:r>
          </a:p>
          <a:p>
            <a:endParaRPr lang="en-US" b="1" dirty="0"/>
          </a:p>
          <a:p>
            <a:r>
              <a:rPr lang="en-US" b="1" dirty="0"/>
              <a:t>Transition (continuity)</a:t>
            </a:r>
          </a:p>
          <a:p>
            <a:r>
              <a:rPr lang="en-US" b="1" dirty="0"/>
              <a:t>   - Seamless handoff</a:t>
            </a:r>
          </a:p>
        </p:txBody>
      </p:sp>
    </p:spTree>
    <p:extLst>
      <p:ext uri="{BB962C8B-B14F-4D97-AF65-F5344CB8AC3E}">
        <p14:creationId xmlns:p14="http://schemas.microsoft.com/office/powerpoint/2010/main" val="3743371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7F746-E3FD-46D8-AC17-CF4250EE8502}"/>
              </a:ext>
            </a:extLst>
          </p:cNvPr>
          <p:cNvSpPr>
            <a:spLocks noGrp="1"/>
          </p:cNvSpPr>
          <p:nvPr>
            <p:ph type="sldNum" sz="quarter" idx="12"/>
          </p:nvPr>
        </p:nvSpPr>
        <p:spPr/>
        <p:txBody>
          <a:bodyPr/>
          <a:lstStyle/>
          <a:p>
            <a:fld id="{E0FE408E-4D51-6844-889C-4F5A442FF087}" type="slidenum">
              <a:rPr lang="en-US" smtClean="0"/>
              <a:t>26</a:t>
            </a:fld>
            <a:endParaRPr lang="en-US" dirty="0"/>
          </a:p>
        </p:txBody>
      </p:sp>
      <p:sp>
        <p:nvSpPr>
          <p:cNvPr id="4" name="TextBox 3">
            <a:extLst>
              <a:ext uri="{FF2B5EF4-FFF2-40B4-BE49-F238E27FC236}">
                <a16:creationId xmlns:a16="http://schemas.microsoft.com/office/drawing/2014/main" id="{7A69E536-6B8F-435F-9F45-8EBEBAA37652}"/>
              </a:ext>
            </a:extLst>
          </p:cNvPr>
          <p:cNvSpPr txBox="1"/>
          <p:nvPr/>
        </p:nvSpPr>
        <p:spPr>
          <a:xfrm>
            <a:off x="1054712" y="1133752"/>
            <a:ext cx="10842592" cy="5117363"/>
          </a:xfrm>
          <a:prstGeom prst="rect">
            <a:avLst/>
          </a:prstGeom>
          <a:noFill/>
        </p:spPr>
        <p:txBody>
          <a:bodyPr wrap="square">
            <a:spAutoFit/>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September: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22 Sept: Establish Succession Team: (Schroedel, Nash, Lincicome, Parham, Biedermann) Kathy Off support</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22 Sept: Inform Foundation Chair, National Office SLT, NLT</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October: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Draft XD Succession Model (Schroedel)</a:t>
            </a: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Begin Drafting Strategic Direction Review (Schroedel) </a:t>
            </a: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5 Oct: inform XC 	</a:t>
            </a: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11 Oct: discuss drafts with staff (All Hands Day)</a:t>
            </a: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By 31 Oct: establish Succession Team Comms plan (in progress)</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DA5295DD-2795-4A7C-8F46-BF0FCC3CF078}"/>
              </a:ext>
            </a:extLst>
          </p:cNvPr>
          <p:cNvSpPr txBox="1"/>
          <p:nvPr/>
        </p:nvSpPr>
        <p:spPr>
          <a:xfrm>
            <a:off x="3427296" y="136524"/>
            <a:ext cx="6097424" cy="646331"/>
          </a:xfrm>
          <a:prstGeom prst="rect">
            <a:avLst/>
          </a:prstGeom>
          <a:noFill/>
        </p:spPr>
        <p:txBody>
          <a:bodyPr wrap="square">
            <a:spAutoFit/>
          </a:bodyPr>
          <a:lstStyle/>
          <a:p>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XD Succession Timeline	</a:t>
            </a:r>
            <a:endParaRPr lang="en-US" sz="3600" dirty="0">
              <a:solidFill>
                <a:schemeClr val="bg1"/>
              </a:solidFill>
            </a:endParaRPr>
          </a:p>
        </p:txBody>
      </p:sp>
    </p:spTree>
    <p:extLst>
      <p:ext uri="{BB962C8B-B14F-4D97-AF65-F5344CB8AC3E}">
        <p14:creationId xmlns:p14="http://schemas.microsoft.com/office/powerpoint/2010/main" val="25416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07EFBD-4B53-488F-8A28-1D17B22A22F9}"/>
              </a:ext>
            </a:extLst>
          </p:cNvPr>
          <p:cNvSpPr>
            <a:spLocks noGrp="1"/>
          </p:cNvSpPr>
          <p:nvPr>
            <p:ph type="sldNum" sz="quarter" idx="12"/>
          </p:nvPr>
        </p:nvSpPr>
        <p:spPr/>
        <p:txBody>
          <a:bodyPr/>
          <a:lstStyle/>
          <a:p>
            <a:fld id="{E0FE408E-4D51-6844-889C-4F5A442FF087}" type="slidenum">
              <a:rPr lang="en-US" smtClean="0"/>
              <a:t>27</a:t>
            </a:fld>
            <a:endParaRPr lang="en-US" dirty="0"/>
          </a:p>
        </p:txBody>
      </p:sp>
      <p:sp>
        <p:nvSpPr>
          <p:cNvPr id="4" name="TextBox 3">
            <a:extLst>
              <a:ext uri="{FF2B5EF4-FFF2-40B4-BE49-F238E27FC236}">
                <a16:creationId xmlns:a16="http://schemas.microsoft.com/office/drawing/2014/main" id="{02413D67-6C10-4578-BEC4-D4100A6AC517}"/>
              </a:ext>
            </a:extLst>
          </p:cNvPr>
          <p:cNvSpPr txBox="1"/>
          <p:nvPr/>
        </p:nvSpPr>
        <p:spPr>
          <a:xfrm>
            <a:off x="844651" y="1024973"/>
            <a:ext cx="10877705" cy="5117363"/>
          </a:xfrm>
          <a:prstGeom prst="rect">
            <a:avLst/>
          </a:prstGeom>
          <a:noFill/>
        </p:spPr>
        <p:txBody>
          <a:bodyPr wrap="square">
            <a:spAutoFit/>
          </a:bodyPr>
          <a:lstStyle/>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November: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SBC: Inform BOD, Foundation Board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Succession Team Meeting at SBC (discuss progress on drafts)</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RADM Nash takes Foundation Chair; sets plan for January strategic meeting; XD briefs succession timeline to         </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Foundation Board at SBC and solicits input to draft process and strategic review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Begin Bylaws Subcommittee review of nonvoting board members (treat each individually, not as group)</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January: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Foundation Strategy Meeting</a:t>
            </a:r>
          </a:p>
          <a:p>
            <a:pPr marL="0" marR="0" indent="45720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Drafts (Succession Process and Strategic Direction review) to NLT and XC</a:t>
            </a: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 Spring 2023: </a:t>
            </a:r>
            <a:r>
              <a:rPr lang="en-US" dirty="0">
                <a:effectLst/>
                <a:latin typeface="Calibri" panose="020F0502020204030204" pitchFamily="34" charset="0"/>
                <a:ea typeface="Calibri" panose="020F0502020204030204" pitchFamily="34" charset="0"/>
                <a:cs typeface="Times New Roman" panose="02020603050405020304" pitchFamily="18" charset="0"/>
              </a:rPr>
              <a:t>Find right new XD</a:t>
            </a: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Selection Team activated (Lincicome, Parham, Nash)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 Spring, Summer 2023: </a:t>
            </a:r>
            <a:r>
              <a:rPr lang="en-US" dirty="0">
                <a:effectLst/>
                <a:latin typeface="Calibri" panose="020F0502020204030204" pitchFamily="34" charset="0"/>
                <a:ea typeface="Calibri" panose="020F0502020204030204" pitchFamily="34" charset="0"/>
                <a:cs typeface="Times New Roman" panose="02020603050405020304" pitchFamily="18" charset="0"/>
              </a:rPr>
              <a:t>XD</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Transition and hand off</a:t>
            </a:r>
          </a:p>
        </p:txBody>
      </p:sp>
      <p:sp>
        <p:nvSpPr>
          <p:cNvPr id="5" name="TextBox 4">
            <a:extLst>
              <a:ext uri="{FF2B5EF4-FFF2-40B4-BE49-F238E27FC236}">
                <a16:creationId xmlns:a16="http://schemas.microsoft.com/office/drawing/2014/main" id="{453CEEB8-43B2-4EEE-A953-CA4888FFDE4E}"/>
              </a:ext>
            </a:extLst>
          </p:cNvPr>
          <p:cNvSpPr txBox="1"/>
          <p:nvPr/>
        </p:nvSpPr>
        <p:spPr>
          <a:xfrm>
            <a:off x="3725246" y="164627"/>
            <a:ext cx="6097424" cy="646331"/>
          </a:xfrm>
          <a:prstGeom prst="rect">
            <a:avLst/>
          </a:prstGeom>
          <a:noFill/>
        </p:spPr>
        <p:txBody>
          <a:bodyPr wrap="square">
            <a:spAutoFit/>
          </a:bodyPr>
          <a:lstStyle/>
          <a:p>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XD Succession Timeline	</a:t>
            </a:r>
            <a:endParaRPr lang="en-US" sz="3600" dirty="0">
              <a:solidFill>
                <a:schemeClr val="bg1"/>
              </a:solidFill>
            </a:endParaRPr>
          </a:p>
        </p:txBody>
      </p:sp>
    </p:spTree>
    <p:extLst>
      <p:ext uri="{BB962C8B-B14F-4D97-AF65-F5344CB8AC3E}">
        <p14:creationId xmlns:p14="http://schemas.microsoft.com/office/powerpoint/2010/main" val="103683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06F48-22E2-409A-91C2-F33E163648FF}"/>
              </a:ext>
            </a:extLst>
          </p:cNvPr>
          <p:cNvSpPr>
            <a:spLocks noGrp="1"/>
          </p:cNvSpPr>
          <p:nvPr>
            <p:ph type="sldNum" sz="quarter" idx="12"/>
          </p:nvPr>
        </p:nvSpPr>
        <p:spPr/>
        <p:txBody>
          <a:bodyPr/>
          <a:lstStyle/>
          <a:p>
            <a:fld id="{E0FE408E-4D51-6844-889C-4F5A442FF087}" type="slidenum">
              <a:rPr lang="en-US" smtClean="0"/>
              <a:t>28</a:t>
            </a:fld>
            <a:endParaRPr lang="en-US" dirty="0"/>
          </a:p>
        </p:txBody>
      </p:sp>
      <p:sp>
        <p:nvSpPr>
          <p:cNvPr id="3" name="TextBox 2">
            <a:extLst>
              <a:ext uri="{FF2B5EF4-FFF2-40B4-BE49-F238E27FC236}">
                <a16:creationId xmlns:a16="http://schemas.microsoft.com/office/drawing/2014/main" id="{23286FE1-1A90-4DA9-83E4-35078004295F}"/>
              </a:ext>
            </a:extLst>
          </p:cNvPr>
          <p:cNvSpPr txBox="1"/>
          <p:nvPr/>
        </p:nvSpPr>
        <p:spPr>
          <a:xfrm>
            <a:off x="2424701" y="306564"/>
            <a:ext cx="9267290" cy="646331"/>
          </a:xfrm>
          <a:prstGeom prst="rect">
            <a:avLst/>
          </a:prstGeom>
          <a:noFill/>
        </p:spPr>
        <p:txBody>
          <a:bodyPr wrap="square">
            <a:spAutoFit/>
          </a:bodyPr>
          <a:lstStyle/>
          <a:p>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XD Succession: Strategic Direction Example 	</a:t>
            </a:r>
            <a:endParaRPr lang="en-US" sz="3600" dirty="0">
              <a:solidFill>
                <a:schemeClr val="bg1"/>
              </a:solidFill>
            </a:endParaRPr>
          </a:p>
        </p:txBody>
      </p:sp>
      <p:sp>
        <p:nvSpPr>
          <p:cNvPr id="5" name="Thought Bubble: Cloud 4">
            <a:extLst>
              <a:ext uri="{FF2B5EF4-FFF2-40B4-BE49-F238E27FC236}">
                <a16:creationId xmlns:a16="http://schemas.microsoft.com/office/drawing/2014/main" id="{81B0A362-8425-4E85-AF75-540130C181C1}"/>
              </a:ext>
            </a:extLst>
          </p:cNvPr>
          <p:cNvSpPr/>
          <p:nvPr/>
        </p:nvSpPr>
        <p:spPr>
          <a:xfrm>
            <a:off x="279079" y="2997299"/>
            <a:ext cx="4705564" cy="610754"/>
          </a:xfrm>
          <a:prstGeom prst="cloudCallout">
            <a:avLst>
              <a:gd name="adj1" fmla="val -30121"/>
              <a:gd name="adj2" fmla="val -256052"/>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CF64967-E79B-4123-A406-94DB22C166BE}"/>
              </a:ext>
            </a:extLst>
          </p:cNvPr>
          <p:cNvSpPr txBox="1"/>
          <p:nvPr/>
        </p:nvSpPr>
        <p:spPr>
          <a:xfrm>
            <a:off x="708482" y="1222785"/>
            <a:ext cx="10775036" cy="4770537"/>
          </a:xfrm>
          <a:prstGeom prst="rect">
            <a:avLst/>
          </a:prstGeom>
          <a:noFill/>
        </p:spPr>
        <p:txBody>
          <a:bodyPr wrap="square" rtlCol="0">
            <a:spAutoFit/>
          </a:bodyPr>
          <a:lstStyle/>
          <a:p>
            <a:r>
              <a:rPr lang="en-US" sz="1600" b="1" dirty="0"/>
              <a:t>Strategic Direction Line of Effort:  Society Governance</a:t>
            </a:r>
          </a:p>
          <a:p>
            <a:endParaRPr lang="en-US" sz="1600" dirty="0"/>
          </a:p>
          <a:p>
            <a:r>
              <a:rPr lang="en-US" sz="1600" dirty="0"/>
              <a:t>	Opportunity: BOD is too big … BUT … representative nature adds value</a:t>
            </a:r>
          </a:p>
          <a:p>
            <a:endParaRPr lang="en-US" sz="1600" dirty="0"/>
          </a:p>
          <a:p>
            <a:r>
              <a:rPr lang="en-US" sz="1600" dirty="0"/>
              <a:t>	Only some are elected … few members vote  … tough sledding employing talents of Elected Directors</a:t>
            </a:r>
          </a:p>
          <a:p>
            <a:r>
              <a:rPr lang="en-US" sz="1600" dirty="0"/>
              <a:t> </a:t>
            </a:r>
          </a:p>
          <a:p>
            <a:endParaRPr lang="en-US" sz="1600" dirty="0"/>
          </a:p>
          <a:p>
            <a:endParaRPr lang="en-US" sz="1600" dirty="0"/>
          </a:p>
          <a:p>
            <a:r>
              <a:rPr lang="en-US" sz="1600" b="1" i="1" dirty="0"/>
              <a:t>Imagine (potential direction):</a:t>
            </a:r>
          </a:p>
          <a:p>
            <a:endParaRPr lang="en-US" sz="1600" dirty="0"/>
          </a:p>
          <a:p>
            <a:r>
              <a:rPr lang="en-US" sz="1600" dirty="0"/>
              <a:t>	Current BOD becomes an Advisory Board (64 members)</a:t>
            </a:r>
          </a:p>
          <a:p>
            <a:r>
              <a:rPr lang="en-US" sz="1600" dirty="0"/>
              <a:t> 	XC becomes the BOD (17 members) – already governs business operations</a:t>
            </a:r>
          </a:p>
          <a:p>
            <a:r>
              <a:rPr lang="en-US" sz="1600" dirty="0"/>
              <a:t>		- create new selection process for new BOD – select from Advisory Board</a:t>
            </a:r>
          </a:p>
          <a:p>
            <a:r>
              <a:rPr lang="en-US" sz="1600" dirty="0"/>
              <a:t>		- Elected Directors – Mike </a:t>
            </a:r>
            <a:r>
              <a:rPr lang="en-US" sz="1600" dirty="0" err="1"/>
              <a:t>Hufstettler</a:t>
            </a:r>
            <a:r>
              <a:rPr lang="en-US" sz="1600" dirty="0"/>
              <a:t> initiative</a:t>
            </a:r>
          </a:p>
          <a:p>
            <a:endParaRPr lang="en-US" sz="1600" dirty="0"/>
          </a:p>
          <a:p>
            <a:r>
              <a:rPr lang="en-US" sz="1600" dirty="0"/>
              <a:t>	Nonvoting Member issue: “Reaffirm nonvoting members every three years (Counsel, Treasurer, XD)” - inadequate</a:t>
            </a:r>
          </a:p>
          <a:p>
            <a:r>
              <a:rPr lang="en-US" sz="1600" dirty="0"/>
              <a:t>		- Treasurer should be voting member?</a:t>
            </a:r>
          </a:p>
          <a:p>
            <a:r>
              <a:rPr lang="en-US" sz="1600" dirty="0"/>
              <a:t>		- Counsel – unique role – succession should be handled carefully </a:t>
            </a:r>
          </a:p>
          <a:p>
            <a:r>
              <a:rPr lang="en-US" sz="1600" dirty="0"/>
              <a:t>		- XD – senior executive; paid employee;  answers to BOD  </a:t>
            </a:r>
          </a:p>
        </p:txBody>
      </p:sp>
    </p:spTree>
    <p:extLst>
      <p:ext uri="{BB962C8B-B14F-4D97-AF65-F5344CB8AC3E}">
        <p14:creationId xmlns:p14="http://schemas.microsoft.com/office/powerpoint/2010/main" val="278567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4C02DA-9B02-4BA3-A454-7DEFE8A5DEDA}"/>
              </a:ext>
            </a:extLst>
          </p:cNvPr>
          <p:cNvSpPr>
            <a:spLocks noGrp="1"/>
          </p:cNvSpPr>
          <p:nvPr>
            <p:ph type="sldNum" sz="quarter" idx="12"/>
          </p:nvPr>
        </p:nvSpPr>
        <p:spPr/>
        <p:txBody>
          <a:bodyPr/>
          <a:lstStyle/>
          <a:p>
            <a:fld id="{E0FE408E-4D51-6844-889C-4F5A442FF087}" type="slidenum">
              <a:rPr lang="en-US" smtClean="0"/>
              <a:t>29</a:t>
            </a:fld>
            <a:endParaRPr lang="en-US" dirty="0"/>
          </a:p>
        </p:txBody>
      </p:sp>
      <p:sp>
        <p:nvSpPr>
          <p:cNvPr id="3" name="TextBox 2">
            <a:extLst>
              <a:ext uri="{FF2B5EF4-FFF2-40B4-BE49-F238E27FC236}">
                <a16:creationId xmlns:a16="http://schemas.microsoft.com/office/drawing/2014/main" id="{8E814E1D-36E7-48DA-A821-BCE9AF68398C}"/>
              </a:ext>
            </a:extLst>
          </p:cNvPr>
          <p:cNvSpPr txBox="1"/>
          <p:nvPr/>
        </p:nvSpPr>
        <p:spPr>
          <a:xfrm>
            <a:off x="1947186" y="1636806"/>
            <a:ext cx="9840623" cy="3785652"/>
          </a:xfrm>
          <a:prstGeom prst="rect">
            <a:avLst/>
          </a:prstGeom>
          <a:noFill/>
        </p:spPr>
        <p:txBody>
          <a:bodyPr wrap="square" rtlCol="0">
            <a:spAutoFit/>
          </a:bodyPr>
          <a:lstStyle/>
          <a:p>
            <a:r>
              <a:rPr lang="en-US" sz="2400" i="1" dirty="0"/>
              <a:t>We are financially healthy. </a:t>
            </a:r>
          </a:p>
          <a:p>
            <a:endParaRPr lang="en-US" sz="2400" i="1" dirty="0"/>
          </a:p>
          <a:p>
            <a:r>
              <a:rPr lang="en-US" sz="2400" i="1" dirty="0"/>
              <a:t>We are delivering value.</a:t>
            </a:r>
          </a:p>
          <a:p>
            <a:endParaRPr lang="en-US" sz="2400" i="1" dirty="0"/>
          </a:p>
          <a:p>
            <a:r>
              <a:rPr lang="en-US" sz="2400" i="1" dirty="0"/>
              <a:t>We are growing – and have even greater potential. </a:t>
            </a:r>
          </a:p>
          <a:p>
            <a:endParaRPr lang="en-US" sz="2400" i="1" dirty="0"/>
          </a:p>
          <a:p>
            <a:r>
              <a:rPr lang="en-US" sz="2400" i="1" dirty="0"/>
              <a:t>We are professionally governed and managed by dedicated volunteer leaders and a great full-time staff.</a:t>
            </a:r>
          </a:p>
          <a:p>
            <a:endParaRPr lang="en-US" sz="2400" i="1" dirty="0"/>
          </a:p>
          <a:p>
            <a:r>
              <a:rPr lang="en-US" sz="2400" i="1" dirty="0"/>
              <a:t>We are the “SAME family”. </a:t>
            </a:r>
          </a:p>
        </p:txBody>
      </p:sp>
      <p:sp>
        <p:nvSpPr>
          <p:cNvPr id="4" name="TextBox 3">
            <a:extLst>
              <a:ext uri="{FF2B5EF4-FFF2-40B4-BE49-F238E27FC236}">
                <a16:creationId xmlns:a16="http://schemas.microsoft.com/office/drawing/2014/main" id="{2F283E98-FF63-476B-AF78-0A1944E3A93E}"/>
              </a:ext>
            </a:extLst>
          </p:cNvPr>
          <p:cNvSpPr txBox="1"/>
          <p:nvPr/>
        </p:nvSpPr>
        <p:spPr>
          <a:xfrm>
            <a:off x="4705107" y="183765"/>
            <a:ext cx="4511040" cy="646331"/>
          </a:xfrm>
          <a:prstGeom prst="rect">
            <a:avLst/>
          </a:prstGeom>
          <a:noFill/>
        </p:spPr>
        <p:txBody>
          <a:bodyPr wrap="square" rtlCol="0">
            <a:spAutoFit/>
          </a:bodyPr>
          <a:lstStyle/>
          <a:p>
            <a:r>
              <a:rPr lang="en-US" sz="3600" b="1" dirty="0">
                <a:solidFill>
                  <a:schemeClr val="bg1"/>
                </a:solidFill>
              </a:rPr>
              <a:t>Summary</a:t>
            </a:r>
          </a:p>
        </p:txBody>
      </p:sp>
      <p:sp>
        <p:nvSpPr>
          <p:cNvPr id="5" name="TextBox 4">
            <a:extLst>
              <a:ext uri="{FF2B5EF4-FFF2-40B4-BE49-F238E27FC236}">
                <a16:creationId xmlns:a16="http://schemas.microsoft.com/office/drawing/2014/main" id="{1ABBDC9E-1119-4F55-9249-368D319B5BD2}"/>
              </a:ext>
            </a:extLst>
          </p:cNvPr>
          <p:cNvSpPr txBox="1"/>
          <p:nvPr/>
        </p:nvSpPr>
        <p:spPr>
          <a:xfrm>
            <a:off x="7633253" y="5381573"/>
            <a:ext cx="2844800" cy="646331"/>
          </a:xfrm>
          <a:prstGeom prst="rect">
            <a:avLst/>
          </a:prstGeom>
          <a:noFill/>
        </p:spPr>
        <p:txBody>
          <a:bodyPr wrap="square" rtlCol="0">
            <a:spAutoFit/>
          </a:bodyPr>
          <a:lstStyle/>
          <a:p>
            <a:r>
              <a:rPr lang="en-US" sz="2000" b="1" i="1" dirty="0"/>
              <a:t>Deeds Not Words!</a:t>
            </a:r>
          </a:p>
          <a:p>
            <a:r>
              <a:rPr lang="en-US" sz="1600" b="1" i="1" dirty="0"/>
              <a:t>Schroedel (2014 – 202x)</a:t>
            </a:r>
          </a:p>
        </p:txBody>
      </p:sp>
    </p:spTree>
    <p:extLst>
      <p:ext uri="{BB962C8B-B14F-4D97-AF65-F5344CB8AC3E}">
        <p14:creationId xmlns:p14="http://schemas.microsoft.com/office/powerpoint/2010/main" val="40779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6" y="1417638"/>
            <a:ext cx="11717867" cy="1143000"/>
          </a:xfrm>
        </p:spPr>
        <p:txBody>
          <a:bodyPr>
            <a:normAutofit fontScale="90000"/>
          </a:bodyPr>
          <a:lstStyle/>
          <a:p>
            <a:r>
              <a:rPr lang="en-US" sz="5300" b="1" dirty="0"/>
              <a:t>SAME National Business Operations Update</a:t>
            </a:r>
            <a:br>
              <a:rPr lang="en-US" sz="5300" b="1" dirty="0"/>
            </a:br>
            <a:r>
              <a:rPr lang="en-US" dirty="0"/>
              <a:t>Joe Schroedel, Executive Director</a:t>
            </a:r>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2885610"/>
            <a:ext cx="3258312" cy="1831848"/>
          </a:xfrm>
          <a:prstGeom prst="rect">
            <a:avLst/>
          </a:prstGeom>
        </p:spPr>
      </p:pic>
    </p:spTree>
    <p:extLst>
      <p:ext uri="{BB962C8B-B14F-4D97-AF65-F5344CB8AC3E}">
        <p14:creationId xmlns:p14="http://schemas.microsoft.com/office/powerpoint/2010/main" val="429053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83078"/>
            <a:ext cx="10972800" cy="1143000"/>
          </a:xfrm>
        </p:spPr>
        <p:txBody>
          <a:bodyPr>
            <a:normAutofit fontScale="90000"/>
          </a:bodyPr>
          <a:lstStyle/>
          <a:p>
            <a:r>
              <a:rPr lang="en-US" sz="5300" b="1" dirty="0"/>
              <a:t>SAME Foundation Update</a:t>
            </a:r>
            <a:br>
              <a:rPr lang="en-US" sz="5300" b="1"/>
            </a:br>
            <a:r>
              <a:rPr lang="en-US"/>
              <a:t>Mark </a:t>
            </a:r>
            <a:r>
              <a:rPr lang="en-US" dirty="0"/>
              <a:t>Handley, Past President &amp; Foundation Liaison</a:t>
            </a:r>
          </a:p>
        </p:txBody>
      </p:sp>
      <p:pic>
        <p:nvPicPr>
          <p:cNvPr id="4" name="Picture 3" descr="Logo, company name&#10;&#10;Description automatically generated">
            <a:extLst>
              <a:ext uri="{FF2B5EF4-FFF2-40B4-BE49-F238E27FC236}">
                <a16:creationId xmlns:a16="http://schemas.microsoft.com/office/drawing/2014/main" id="{93F286F7-1572-CDA5-6649-F34E696135EA}"/>
              </a:ext>
            </a:extLst>
          </p:cNvPr>
          <p:cNvPicPr>
            <a:picLocks noChangeAspect="1"/>
          </p:cNvPicPr>
          <p:nvPr/>
        </p:nvPicPr>
        <p:blipFill rotWithShape="1">
          <a:blip r:embed="rId2"/>
          <a:srcRect l="31614" t="32065" r="32405" b="32318"/>
          <a:stretch/>
        </p:blipFill>
        <p:spPr>
          <a:xfrm>
            <a:off x="4116729" y="3773229"/>
            <a:ext cx="3958541" cy="2203831"/>
          </a:xfrm>
          <a:prstGeom prst="rect">
            <a:avLst/>
          </a:prstGeom>
        </p:spPr>
      </p:pic>
    </p:spTree>
    <p:extLst>
      <p:ext uri="{BB962C8B-B14F-4D97-AF65-F5344CB8AC3E}">
        <p14:creationId xmlns:p14="http://schemas.microsoft.com/office/powerpoint/2010/main" val="2325724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107430" y="176578"/>
            <a:ext cx="5445850" cy="646331"/>
          </a:xfrm>
          <a:prstGeom prst="rect">
            <a:avLst/>
          </a:prstGeom>
          <a:noFill/>
        </p:spPr>
        <p:txBody>
          <a:bodyPr wrap="none" rtlCol="0">
            <a:spAutoFit/>
          </a:bodyPr>
          <a:lstStyle/>
          <a:p>
            <a:r>
              <a:rPr lang="en-US" sz="3600" b="1" i="1" dirty="0">
                <a:solidFill>
                  <a:schemeClr val="bg1"/>
                </a:solidFill>
              </a:rPr>
              <a:t>Foundation/Society Update</a:t>
            </a:r>
          </a:p>
        </p:txBody>
      </p:sp>
      <p:sp>
        <p:nvSpPr>
          <p:cNvPr id="4" name="TextBox 3">
            <a:extLst>
              <a:ext uri="{FF2B5EF4-FFF2-40B4-BE49-F238E27FC236}">
                <a16:creationId xmlns:a16="http://schemas.microsoft.com/office/drawing/2014/main" id="{A682F3AF-83CD-467E-BC6E-3E0602F3D4B4}"/>
              </a:ext>
            </a:extLst>
          </p:cNvPr>
          <p:cNvSpPr txBox="1"/>
          <p:nvPr/>
        </p:nvSpPr>
        <p:spPr>
          <a:xfrm>
            <a:off x="512618" y="1186024"/>
            <a:ext cx="11374582" cy="5201424"/>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Foundation Bylaws Update– Consent Agenda</a:t>
            </a:r>
          </a:p>
          <a:p>
            <a:pPr marL="1200150" lvl="2" indent="-285750">
              <a:buFont typeface="Arial" panose="020B0604020202020204" pitchFamily="34" charset="0"/>
              <a:buChar char="•"/>
            </a:pPr>
            <a:r>
              <a:rPr lang="en-US" sz="2400" dirty="0"/>
              <a:t>Highlights (details in read ahead)- </a:t>
            </a:r>
          </a:p>
          <a:p>
            <a:pPr marL="1657350" lvl="3" indent="-285750">
              <a:buFont typeface="Arial" panose="020B0604020202020204" pitchFamily="34" charset="0"/>
              <a:buChar char="•"/>
            </a:pPr>
            <a:r>
              <a:rPr lang="en-US" sz="2000" dirty="0"/>
              <a:t>Established “Chair Elect” </a:t>
            </a:r>
          </a:p>
          <a:p>
            <a:pPr marL="1657350" lvl="3" indent="-285750">
              <a:buFont typeface="Arial" panose="020B0604020202020204" pitchFamily="34" charset="0"/>
              <a:buChar char="•"/>
            </a:pPr>
            <a:r>
              <a:rPr lang="en-US" sz="2000" dirty="0"/>
              <a:t>Established Executive Committee</a:t>
            </a:r>
          </a:p>
          <a:p>
            <a:pPr marL="1657350" lvl="3" indent="-285750">
              <a:buFont typeface="Arial" panose="020B0604020202020204" pitchFamily="34" charset="0"/>
              <a:buChar char="•"/>
            </a:pPr>
            <a:r>
              <a:rPr lang="en-US" sz="2000" dirty="0"/>
              <a:t>Allow Directors re-selection after second term (w/ 1 year gap)</a:t>
            </a:r>
          </a:p>
          <a:p>
            <a:pPr marL="1657350" lvl="3" indent="-285750">
              <a:buFont typeface="Arial" panose="020B0604020202020204" pitchFamily="34" charset="0"/>
              <a:buChar char="•"/>
            </a:pPr>
            <a:r>
              <a:rPr lang="en-US" sz="2000" dirty="0"/>
              <a:t>Officers to be elected or appointed by Foundation Board Chair</a:t>
            </a:r>
          </a:p>
          <a:p>
            <a:pPr marL="1657350" lvl="3" indent="-285750">
              <a:buFont typeface="Arial" panose="020B0604020202020204" pitchFamily="34" charset="0"/>
              <a:buChar char="•"/>
            </a:pPr>
            <a:r>
              <a:rPr lang="en-US" sz="2000" dirty="0"/>
              <a:t>President term changed from 3 years to 2 years</a:t>
            </a:r>
          </a:p>
          <a:p>
            <a:pPr marL="1657350" lvl="3" indent="-285750">
              <a:buFont typeface="Arial" panose="020B0604020202020204" pitchFamily="34" charset="0"/>
              <a:buChar char="•"/>
            </a:pPr>
            <a:r>
              <a:rPr lang="en-US" sz="2000" dirty="0"/>
              <a:t>Various editorial clean up changes</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400" dirty="0"/>
              <a:t>New Foundation Board Members</a:t>
            </a:r>
          </a:p>
          <a:p>
            <a:pPr marL="1200150" lvl="2" indent="-285750">
              <a:buFont typeface="Arial" panose="020B0604020202020204" pitchFamily="34" charset="0"/>
              <a:buChar char="•"/>
            </a:pPr>
            <a:r>
              <a:rPr lang="en-US" sz="2000" dirty="0"/>
              <a:t>Strong Nominations – key to longevity of the Foundation</a:t>
            </a:r>
          </a:p>
          <a:p>
            <a:pPr marL="1200150" lvl="2" indent="-285750">
              <a:buFont typeface="Arial" panose="020B0604020202020204" pitchFamily="34" charset="0"/>
              <a:buChar char="•"/>
            </a:pPr>
            <a:r>
              <a:rPr lang="en-US" sz="2000" dirty="0"/>
              <a:t>Expect to fill 5 vacancies</a:t>
            </a:r>
          </a:p>
          <a:p>
            <a:pPr marL="1200150" lvl="2" indent="-285750">
              <a:buFont typeface="Arial" panose="020B0604020202020204" pitchFamily="34" charset="0"/>
              <a:buChar char="•"/>
            </a:pPr>
            <a:r>
              <a:rPr lang="en-US" sz="2000" dirty="0"/>
              <a:t>Nominations approved by the Foundation Board have been submitted for </a:t>
            </a:r>
            <a:r>
              <a:rPr lang="en-US" sz="2000" dirty="0">
                <a:effectLst/>
                <a:latin typeface="Calibri" panose="020F0502020204030204" pitchFamily="34" charset="0"/>
                <a:ea typeface="Calibri" panose="020F0502020204030204" pitchFamily="34" charset="0"/>
                <a:cs typeface="Arial" panose="020B0604020202020204" pitchFamily="34" charset="0"/>
              </a:rPr>
              <a:t>appointment by the Executive Committee of the Society’s Board of Direction. </a:t>
            </a:r>
            <a:endParaRPr lang="en-US" sz="2000" dirty="0"/>
          </a:p>
          <a:p>
            <a:pPr marL="1200150" lvl="2" indent="-285750">
              <a:buFont typeface="Arial" panose="020B0604020202020204" pitchFamily="34" charset="0"/>
              <a:buChar char="•"/>
            </a:pPr>
            <a:endParaRPr lang="en-US" sz="2000" dirty="0"/>
          </a:p>
          <a:p>
            <a:pPr marL="1200150" lvl="2" indent="-285750">
              <a:buFont typeface="Arial" panose="020B0604020202020204" pitchFamily="34" charset="0"/>
              <a:buChar char="•"/>
            </a:pPr>
            <a:endParaRPr lang="en-US" sz="2000" dirty="0"/>
          </a:p>
        </p:txBody>
      </p:sp>
      <p:sp>
        <p:nvSpPr>
          <p:cNvPr id="5" name="Rectangle 1">
            <a:extLst>
              <a:ext uri="{FF2B5EF4-FFF2-40B4-BE49-F238E27FC236}">
                <a16:creationId xmlns:a16="http://schemas.microsoft.com/office/drawing/2014/main" id="{BE73F6DC-BA8F-4F0C-9C66-2FCA5DE7A733}"/>
              </a:ext>
            </a:extLst>
          </p:cNvPr>
          <p:cNvSpPr>
            <a:spLocks noChangeArrowheads="1"/>
          </p:cNvSpPr>
          <p:nvPr/>
        </p:nvSpPr>
        <p:spPr bwMode="auto">
          <a:xfrm>
            <a:off x="2419858" y="24182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7342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092466" y="164114"/>
            <a:ext cx="5445850" cy="646331"/>
          </a:xfrm>
          <a:prstGeom prst="rect">
            <a:avLst/>
          </a:prstGeom>
          <a:noFill/>
        </p:spPr>
        <p:txBody>
          <a:bodyPr wrap="none" rtlCol="0">
            <a:spAutoFit/>
          </a:bodyPr>
          <a:lstStyle/>
          <a:p>
            <a:r>
              <a:rPr lang="en-US" sz="3600" b="1" i="1" dirty="0">
                <a:solidFill>
                  <a:schemeClr val="bg1"/>
                </a:solidFill>
              </a:rPr>
              <a:t>Foundation/Society Update</a:t>
            </a:r>
          </a:p>
        </p:txBody>
      </p:sp>
      <p:sp>
        <p:nvSpPr>
          <p:cNvPr id="4" name="TextBox 3">
            <a:extLst>
              <a:ext uri="{FF2B5EF4-FFF2-40B4-BE49-F238E27FC236}">
                <a16:creationId xmlns:a16="http://schemas.microsoft.com/office/drawing/2014/main" id="{A682F3AF-83CD-467E-BC6E-3E0602F3D4B4}"/>
              </a:ext>
            </a:extLst>
          </p:cNvPr>
          <p:cNvSpPr txBox="1"/>
          <p:nvPr/>
        </p:nvSpPr>
        <p:spPr>
          <a:xfrm>
            <a:off x="623454" y="1206381"/>
            <a:ext cx="11090009" cy="5816977"/>
          </a:xfrm>
          <a:prstGeom prst="rect">
            <a:avLst/>
          </a:prstGeom>
          <a:noFill/>
        </p:spPr>
        <p:txBody>
          <a:bodyPr wrap="square" rtlCol="0">
            <a:spAutoFit/>
          </a:bodyPr>
          <a:lstStyle/>
          <a:p>
            <a:pPr marL="285750" indent="-285750">
              <a:buFont typeface="Arial" panose="020B0604020202020204" pitchFamily="34" charset="0"/>
              <a:buChar char="•"/>
            </a:pPr>
            <a:r>
              <a:rPr lang="en-US" sz="2800" dirty="0"/>
              <a:t>Society Funding Request</a:t>
            </a:r>
          </a:p>
          <a:p>
            <a:pPr marL="742950" lvl="1" indent="-285750">
              <a:buFont typeface="Arial" panose="020B0604020202020204" pitchFamily="34" charset="0"/>
              <a:buChar char="•"/>
            </a:pPr>
            <a:r>
              <a:rPr lang="en-US" sz="2400" dirty="0"/>
              <a:t>Input from COIs and RVPs continues to mature</a:t>
            </a:r>
          </a:p>
          <a:p>
            <a:pPr marL="742950" lvl="1" indent="-285750">
              <a:buFont typeface="Arial" panose="020B0604020202020204" pitchFamily="34" charset="0"/>
              <a:buChar char="•"/>
            </a:pPr>
            <a:r>
              <a:rPr lang="en-US" sz="2400" dirty="0"/>
              <a:t>Ranking and Review Committee (R2C) held 12 Oct</a:t>
            </a:r>
          </a:p>
          <a:p>
            <a:pPr marL="1200150" lvl="2" indent="-285750">
              <a:buFont typeface="Arial" panose="020B0604020202020204" pitchFamily="34" charset="0"/>
              <a:buChar char="•"/>
            </a:pPr>
            <a:r>
              <a:rPr lang="en-US" sz="2400" dirty="0"/>
              <a:t>Requests to maintain currently supported programs (LDP, Camps, etc.)</a:t>
            </a:r>
          </a:p>
          <a:p>
            <a:pPr marL="1200150" lvl="2" indent="-285750">
              <a:buFont typeface="Arial" panose="020B0604020202020204" pitchFamily="34" charset="0"/>
              <a:buChar char="•"/>
            </a:pPr>
            <a:r>
              <a:rPr lang="en-US" sz="2400" dirty="0"/>
              <a:t>SAME Executive Committee to review alongside Budget review (30 Nov 2022) </a:t>
            </a:r>
          </a:p>
          <a:p>
            <a:pPr marL="1200150" lvl="2" indent="-285750">
              <a:buFont typeface="Arial" panose="020B0604020202020204" pitchFamily="34" charset="0"/>
              <a:buChar char="•"/>
            </a:pPr>
            <a:r>
              <a:rPr lang="en-US" sz="2400" dirty="0"/>
              <a:t>President submits to Foundation (Dec 2022)</a:t>
            </a:r>
          </a:p>
          <a:p>
            <a:pPr lvl="2"/>
            <a:endParaRPr lang="en-US" sz="2800" dirty="0"/>
          </a:p>
          <a:p>
            <a:pPr marL="285750" indent="-285750">
              <a:buFont typeface="Arial" panose="020B0604020202020204" pitchFamily="34" charset="0"/>
              <a:buChar char="•"/>
            </a:pPr>
            <a:r>
              <a:rPr lang="en-US" sz="2800" dirty="0"/>
              <a:t>2023 Process Highlights</a:t>
            </a:r>
          </a:p>
          <a:p>
            <a:pPr marL="742950" lvl="1" indent="-285750">
              <a:buFont typeface="Arial" panose="020B0604020202020204" pitchFamily="34" charset="0"/>
              <a:buChar char="•"/>
            </a:pPr>
            <a:r>
              <a:rPr lang="en-US" sz="2400" dirty="0"/>
              <a:t>COI Workplans need to include resource requests (Due EOM June 2023)</a:t>
            </a:r>
          </a:p>
          <a:p>
            <a:pPr marL="742950" lvl="1" indent="-285750">
              <a:buFont typeface="Arial" panose="020B0604020202020204" pitchFamily="34" charset="0"/>
              <a:buChar char="•"/>
            </a:pPr>
            <a:r>
              <a:rPr lang="en-US" sz="2400" dirty="0"/>
              <a:t>RVPs need to submit resource requests (Due EOM June 2023)</a:t>
            </a:r>
          </a:p>
          <a:p>
            <a:pPr marL="1200150" lvl="2" indent="-285750">
              <a:buFont typeface="Arial" panose="020B0604020202020204" pitchFamily="34" charset="0"/>
              <a:buChar char="•"/>
            </a:pPr>
            <a:r>
              <a:rPr lang="en-US" sz="2400" dirty="0"/>
              <a:t>Resource requests need to be aligned to Strategic Plan</a:t>
            </a:r>
          </a:p>
          <a:p>
            <a:pPr marL="1200150" lvl="2" indent="-285750">
              <a:buFont typeface="Arial" panose="020B0604020202020204" pitchFamily="34" charset="0"/>
              <a:buChar char="•"/>
            </a:pPr>
            <a:r>
              <a:rPr lang="en-US" sz="2400" dirty="0"/>
              <a:t>Best if they have high visibility (Help the Foundation help us)</a:t>
            </a:r>
          </a:p>
          <a:p>
            <a:pPr lvl="2"/>
            <a:endParaRPr lang="en-US" sz="2400" dirty="0"/>
          </a:p>
          <a:p>
            <a:pPr marL="1200150" lvl="2" indent="-285750">
              <a:buFont typeface="Arial" panose="020B0604020202020204" pitchFamily="34" charset="0"/>
              <a:buChar char="•"/>
            </a:pPr>
            <a:endParaRPr lang="en-US" sz="2400" dirty="0"/>
          </a:p>
          <a:p>
            <a:pPr marL="1200150" lvl="2" indent="-285750">
              <a:buFont typeface="Arial" panose="020B0604020202020204" pitchFamily="34" charset="0"/>
              <a:buChar char="•"/>
            </a:pPr>
            <a:endParaRPr lang="en-US" sz="2400" dirty="0"/>
          </a:p>
        </p:txBody>
      </p:sp>
      <p:sp>
        <p:nvSpPr>
          <p:cNvPr id="5" name="Rectangle 1">
            <a:extLst>
              <a:ext uri="{FF2B5EF4-FFF2-40B4-BE49-F238E27FC236}">
                <a16:creationId xmlns:a16="http://schemas.microsoft.com/office/drawing/2014/main" id="{BE73F6DC-BA8F-4F0C-9C66-2FCA5DE7A733}"/>
              </a:ext>
            </a:extLst>
          </p:cNvPr>
          <p:cNvSpPr>
            <a:spLocks noChangeArrowheads="1"/>
          </p:cNvSpPr>
          <p:nvPr/>
        </p:nvSpPr>
        <p:spPr bwMode="auto">
          <a:xfrm>
            <a:off x="2419858" y="24182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Rounded Corners 5">
            <a:extLst>
              <a:ext uri="{FF2B5EF4-FFF2-40B4-BE49-F238E27FC236}">
                <a16:creationId xmlns:a16="http://schemas.microsoft.com/office/drawing/2014/main" id="{69D87F85-A431-411D-998C-B021BE6CD694}"/>
              </a:ext>
            </a:extLst>
          </p:cNvPr>
          <p:cNvSpPr/>
          <p:nvPr/>
        </p:nvSpPr>
        <p:spPr>
          <a:xfrm>
            <a:off x="8202168" y="3163824"/>
            <a:ext cx="45719" cy="45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257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B759A0-40FB-459F-A2C9-F945618F31AC}"/>
              </a:ext>
            </a:extLst>
          </p:cNvPr>
          <p:cNvPicPr>
            <a:picLocks noChangeAspect="1"/>
          </p:cNvPicPr>
          <p:nvPr/>
        </p:nvPicPr>
        <p:blipFill>
          <a:blip r:embed="rId2"/>
          <a:stretch>
            <a:fillRect/>
          </a:stretch>
        </p:blipFill>
        <p:spPr>
          <a:xfrm>
            <a:off x="1307113" y="2082442"/>
            <a:ext cx="9577773" cy="2693116"/>
          </a:xfrm>
          <a:prstGeom prst="rect">
            <a:avLst/>
          </a:prstGeom>
        </p:spPr>
      </p:pic>
      <p:sp>
        <p:nvSpPr>
          <p:cNvPr id="5" name="TextBox 4">
            <a:extLst>
              <a:ext uri="{FF2B5EF4-FFF2-40B4-BE49-F238E27FC236}">
                <a16:creationId xmlns:a16="http://schemas.microsoft.com/office/drawing/2014/main" id="{B06065ED-FE76-4D07-8646-369A25C9BD5E}"/>
              </a:ext>
            </a:extLst>
          </p:cNvPr>
          <p:cNvSpPr txBox="1"/>
          <p:nvPr/>
        </p:nvSpPr>
        <p:spPr>
          <a:xfrm>
            <a:off x="2092466" y="164114"/>
            <a:ext cx="8930843" cy="646331"/>
          </a:xfrm>
          <a:prstGeom prst="rect">
            <a:avLst/>
          </a:prstGeom>
          <a:noFill/>
        </p:spPr>
        <p:txBody>
          <a:bodyPr wrap="none" rtlCol="0">
            <a:spAutoFit/>
          </a:bodyPr>
          <a:lstStyle/>
          <a:p>
            <a:r>
              <a:rPr lang="en-US" sz="3600" b="1" i="1" dirty="0">
                <a:solidFill>
                  <a:schemeClr val="bg1"/>
                </a:solidFill>
              </a:rPr>
              <a:t>Foundation FY23 Funding Request – Summary</a:t>
            </a:r>
          </a:p>
        </p:txBody>
      </p:sp>
    </p:spTree>
    <p:extLst>
      <p:ext uri="{BB962C8B-B14F-4D97-AF65-F5344CB8AC3E}">
        <p14:creationId xmlns:p14="http://schemas.microsoft.com/office/powerpoint/2010/main" val="2736805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920"/>
            <a:ext cx="10972800" cy="1143000"/>
          </a:xfrm>
        </p:spPr>
        <p:txBody>
          <a:bodyPr>
            <a:normAutofit fontScale="90000"/>
          </a:bodyPr>
          <a:lstStyle/>
          <a:p>
            <a:r>
              <a:rPr lang="en-US" sz="5300" b="1" dirty="0"/>
              <a:t>Service Member Task Force</a:t>
            </a:r>
            <a:br>
              <a:rPr lang="en-US" sz="5300" b="1" dirty="0"/>
            </a:br>
            <a:r>
              <a:rPr lang="en-US" dirty="0"/>
              <a:t>Dave Newkirk, Elected Director</a:t>
            </a:r>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3901610"/>
            <a:ext cx="3258312" cy="1831848"/>
          </a:xfrm>
          <a:prstGeom prst="rect">
            <a:avLst/>
          </a:prstGeom>
        </p:spPr>
      </p:pic>
    </p:spTree>
    <p:extLst>
      <p:ext uri="{BB962C8B-B14F-4D97-AF65-F5344CB8AC3E}">
        <p14:creationId xmlns:p14="http://schemas.microsoft.com/office/powerpoint/2010/main" val="3161898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75203-9D5E-45E8-87A0-9889C9E4EF5F}"/>
              </a:ext>
            </a:extLst>
          </p:cNvPr>
          <p:cNvSpPr>
            <a:spLocks noGrp="1"/>
          </p:cNvSpPr>
          <p:nvPr>
            <p:ph type="dt" sz="half" idx="10"/>
          </p:nvPr>
        </p:nvSpPr>
        <p:spPr/>
        <p:txBody>
          <a:bodyPr/>
          <a:lstStyle/>
          <a:p>
            <a:fld id="{B9214C5A-29EF-488F-B2DC-5CE764D8740E}" type="datetime1">
              <a:rPr lang="en-US" smtClean="0"/>
              <a:t>11/10/2022</a:t>
            </a:fld>
            <a:endParaRPr lang="en-US"/>
          </a:p>
        </p:txBody>
      </p:sp>
      <p:sp>
        <p:nvSpPr>
          <p:cNvPr id="3" name="Slide Number Placeholder 2">
            <a:extLst>
              <a:ext uri="{FF2B5EF4-FFF2-40B4-BE49-F238E27FC236}">
                <a16:creationId xmlns:a16="http://schemas.microsoft.com/office/drawing/2014/main" id="{26AA7330-2D10-ED7A-9F49-5B14529645F3}"/>
              </a:ext>
            </a:extLst>
          </p:cNvPr>
          <p:cNvSpPr>
            <a:spLocks noGrp="1"/>
          </p:cNvSpPr>
          <p:nvPr>
            <p:ph type="sldNum" sz="quarter" idx="12"/>
          </p:nvPr>
        </p:nvSpPr>
        <p:spPr/>
        <p:txBody>
          <a:bodyPr/>
          <a:lstStyle/>
          <a:p>
            <a:fld id="{E0FE408E-4D51-6844-889C-4F5A442FF087}" type="slidenum">
              <a:rPr lang="en-US" smtClean="0"/>
              <a:t>35</a:t>
            </a:fld>
            <a:endParaRPr lang="en-US"/>
          </a:p>
        </p:txBody>
      </p:sp>
      <p:sp>
        <p:nvSpPr>
          <p:cNvPr id="4" name="TextBox 3">
            <a:extLst>
              <a:ext uri="{FF2B5EF4-FFF2-40B4-BE49-F238E27FC236}">
                <a16:creationId xmlns:a16="http://schemas.microsoft.com/office/drawing/2014/main" id="{49CA3377-5A9C-F9E1-6587-8B7E4B710613}"/>
              </a:ext>
            </a:extLst>
          </p:cNvPr>
          <p:cNvSpPr txBox="1"/>
          <p:nvPr/>
        </p:nvSpPr>
        <p:spPr>
          <a:xfrm>
            <a:off x="218700" y="1195274"/>
            <a:ext cx="1175459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May 2022 – Service Member Task Force (SMTF) established by Cindy Lincicome.</a:t>
            </a:r>
          </a:p>
          <a:p>
            <a:pPr marL="742950" lvl="1" indent="-285750">
              <a:buFont typeface="Arial" panose="020B0604020202020204" pitchFamily="34" charset="0"/>
              <a:buChar char="•"/>
            </a:pPr>
            <a:r>
              <a:rPr lang="en-US" dirty="0"/>
              <a:t>Focus on how we can provide greater value to our members.</a:t>
            </a:r>
          </a:p>
          <a:p>
            <a:pPr marL="285750" indent="-285750">
              <a:buFont typeface="Arial" panose="020B0604020202020204" pitchFamily="34" charset="0"/>
              <a:buChar char="•"/>
            </a:pPr>
            <a:r>
              <a:rPr lang="en-US" dirty="0"/>
              <a:t>Jun – Sep 2022 – SMTF built, conducts meetings to develop recommendations.</a:t>
            </a:r>
          </a:p>
          <a:p>
            <a:pPr marL="742950" lvl="1" indent="-285750">
              <a:buFont typeface="Arial" panose="020B0604020202020204" pitchFamily="34" charset="0"/>
              <a:buChar char="•"/>
            </a:pPr>
            <a:r>
              <a:rPr lang="en-US" dirty="0"/>
              <a:t>Survey done in June 2021 determined that most uniformed members are aware of the value.</a:t>
            </a:r>
          </a:p>
          <a:p>
            <a:pPr marL="742950" lvl="1" indent="-285750">
              <a:buFont typeface="Arial" panose="020B0604020202020204" pitchFamily="34" charset="0"/>
              <a:buChar char="•"/>
            </a:pPr>
            <a:r>
              <a:rPr lang="en-US" dirty="0"/>
              <a:t>Bigger issue is lack of uniformed members.</a:t>
            </a:r>
          </a:p>
          <a:p>
            <a:pPr marL="742950" lvl="1" indent="-285750">
              <a:buFont typeface="Arial" panose="020B0604020202020204" pitchFamily="34" charset="0"/>
              <a:buChar char="•"/>
            </a:pPr>
            <a:r>
              <a:rPr lang="en-US" dirty="0"/>
              <a:t>Expanded mission with President approval to explore the issue.</a:t>
            </a:r>
          </a:p>
          <a:p>
            <a:pPr marL="285750" indent="-285750">
              <a:buFont typeface="Arial" panose="020B0604020202020204" pitchFamily="34" charset="0"/>
              <a:buChar char="•"/>
            </a:pPr>
            <a:r>
              <a:rPr lang="en-US" dirty="0"/>
              <a:t>Oct 2022 – SMTF briefs XC on proposals for BOD.  XC provided feedback:</a:t>
            </a:r>
          </a:p>
          <a:p>
            <a:pPr marL="742950" lvl="1" indent="-285750">
              <a:buFont typeface="Arial" panose="020B0604020202020204" pitchFamily="34" charset="0"/>
              <a:buChar char="•"/>
            </a:pPr>
            <a:r>
              <a:rPr lang="en-US" dirty="0"/>
              <a:t>Define the problem better.</a:t>
            </a:r>
          </a:p>
          <a:p>
            <a:pPr marL="742950" lvl="1" indent="-285750">
              <a:buFont typeface="Arial" panose="020B0604020202020204" pitchFamily="34" charset="0"/>
              <a:buChar char="•"/>
            </a:pPr>
            <a:r>
              <a:rPr lang="en-US" dirty="0"/>
              <a:t>Consider separate Service Member COI.</a:t>
            </a:r>
          </a:p>
          <a:p>
            <a:pPr marL="742950" lvl="1" indent="-285750">
              <a:buFont typeface="Arial" panose="020B0604020202020204" pitchFamily="34" charset="0"/>
              <a:buChar char="•"/>
            </a:pPr>
            <a:r>
              <a:rPr lang="en-US" dirty="0"/>
              <a:t>Coordinate with Membership COI Chair.</a:t>
            </a:r>
          </a:p>
          <a:p>
            <a:pPr marL="285750" indent="-285750">
              <a:buFont typeface="Arial" panose="020B0604020202020204" pitchFamily="34" charset="0"/>
              <a:buChar char="•"/>
            </a:pPr>
            <a:r>
              <a:rPr lang="en-US" dirty="0"/>
              <a:t>Oct - Nov 2022 – SMTF addresses XC feedback.</a:t>
            </a:r>
          </a:p>
          <a:p>
            <a:pPr marL="742950" lvl="1" indent="-285750">
              <a:buFont typeface="Arial" panose="020B0604020202020204" pitchFamily="34" charset="0"/>
              <a:buChar char="•"/>
            </a:pPr>
            <a:r>
              <a:rPr lang="en-US" dirty="0"/>
              <a:t>Collected data from membership and uniformed services (Army, Navy, Air Force to start) to help define the problem.</a:t>
            </a:r>
          </a:p>
          <a:p>
            <a:pPr marL="742950" lvl="1" indent="-285750">
              <a:buFont typeface="Arial" panose="020B0604020202020204" pitchFamily="34" charset="0"/>
              <a:buChar char="•"/>
            </a:pPr>
            <a:r>
              <a:rPr lang="en-US" dirty="0"/>
              <a:t>Separate COI was considered, but determined too early in the process to stand alone.  First need to address membership, create benchmarks, develop focus groups with outside influence as opposed to doing the same thing with the same few people that has been done before.</a:t>
            </a:r>
          </a:p>
          <a:p>
            <a:pPr marL="742950" lvl="1" indent="-285750">
              <a:buFont typeface="Arial" panose="020B0604020202020204" pitchFamily="34" charset="0"/>
              <a:buChar char="•"/>
            </a:pPr>
            <a:r>
              <a:rPr lang="en-US" dirty="0"/>
              <a:t>Membership &amp; Enlisted COI Chairs support the proposal and agree with a uniformed co-chair.</a:t>
            </a:r>
          </a:p>
          <a:p>
            <a:pPr marL="285750" indent="-285750">
              <a:buFont typeface="Arial" panose="020B0604020202020204" pitchFamily="34" charset="0"/>
              <a:buChar char="•"/>
            </a:pPr>
            <a:r>
              <a:rPr lang="en-US" dirty="0"/>
              <a:t>Nov 2022 – SMTF presents decision brief to BOD.</a:t>
            </a: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F9DF2A13-2093-5972-86A2-1FAEA884E3BC}"/>
              </a:ext>
            </a:extLst>
          </p:cNvPr>
          <p:cNvSpPr txBox="1"/>
          <p:nvPr/>
        </p:nvSpPr>
        <p:spPr>
          <a:xfrm>
            <a:off x="4603443" y="154127"/>
            <a:ext cx="2985113" cy="646331"/>
          </a:xfrm>
          <a:prstGeom prst="rect">
            <a:avLst/>
          </a:prstGeom>
          <a:noFill/>
        </p:spPr>
        <p:txBody>
          <a:bodyPr wrap="none" rtlCol="0">
            <a:spAutoFit/>
          </a:bodyPr>
          <a:lstStyle/>
          <a:p>
            <a:r>
              <a:rPr lang="en-US" sz="3600" b="1" i="1" dirty="0">
                <a:solidFill>
                  <a:schemeClr val="bg1"/>
                </a:solidFill>
              </a:rPr>
              <a:t>SMTF Timeline</a:t>
            </a:r>
          </a:p>
        </p:txBody>
      </p:sp>
    </p:spTree>
    <p:extLst>
      <p:ext uri="{BB962C8B-B14F-4D97-AF65-F5344CB8AC3E}">
        <p14:creationId xmlns:p14="http://schemas.microsoft.com/office/powerpoint/2010/main" val="920793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3654081" y="154127"/>
            <a:ext cx="4883837" cy="646331"/>
          </a:xfrm>
          <a:prstGeom prst="rect">
            <a:avLst/>
          </a:prstGeom>
          <a:noFill/>
        </p:spPr>
        <p:txBody>
          <a:bodyPr wrap="none" rtlCol="0">
            <a:spAutoFit/>
          </a:bodyPr>
          <a:lstStyle/>
          <a:p>
            <a:r>
              <a:rPr lang="en-US" sz="3600" b="1" i="1" dirty="0">
                <a:solidFill>
                  <a:schemeClr val="bg1"/>
                </a:solidFill>
              </a:rPr>
              <a:t>Where Have They Gone?</a:t>
            </a:r>
          </a:p>
        </p:txBody>
      </p:sp>
      <p:graphicFrame>
        <p:nvGraphicFramePr>
          <p:cNvPr id="9" name="Chart 8">
            <a:extLst>
              <a:ext uri="{FF2B5EF4-FFF2-40B4-BE49-F238E27FC236}">
                <a16:creationId xmlns:a16="http://schemas.microsoft.com/office/drawing/2014/main" id="{92F7F444-123D-FD09-9D11-8A3B9C306A75}"/>
              </a:ext>
            </a:extLst>
          </p:cNvPr>
          <p:cNvGraphicFramePr/>
          <p:nvPr/>
        </p:nvGraphicFramePr>
        <p:xfrm>
          <a:off x="210318" y="1551235"/>
          <a:ext cx="5341073" cy="38676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4569CF6-6B00-40C3-8B78-2A0C65A78EC9}"/>
              </a:ext>
            </a:extLst>
          </p:cNvPr>
          <p:cNvSpPr txBox="1"/>
          <p:nvPr/>
        </p:nvSpPr>
        <p:spPr>
          <a:xfrm>
            <a:off x="1549061" y="3485078"/>
            <a:ext cx="2610998" cy="461665"/>
          </a:xfrm>
          <a:prstGeom prst="rect">
            <a:avLst/>
          </a:prstGeom>
          <a:noFill/>
        </p:spPr>
        <p:txBody>
          <a:bodyPr wrap="square" rtlCol="0">
            <a:spAutoFit/>
          </a:bodyPr>
          <a:lstStyle/>
          <a:p>
            <a:r>
              <a:rPr lang="en-US" sz="2400" b="1" i="1" dirty="0">
                <a:solidFill>
                  <a:schemeClr val="bg1"/>
                </a:solidFill>
              </a:rPr>
              <a:t>Is this acceptable?</a:t>
            </a:r>
          </a:p>
        </p:txBody>
      </p:sp>
      <p:sp>
        <p:nvSpPr>
          <p:cNvPr id="7" name="TextBox 6">
            <a:extLst>
              <a:ext uri="{FF2B5EF4-FFF2-40B4-BE49-F238E27FC236}">
                <a16:creationId xmlns:a16="http://schemas.microsoft.com/office/drawing/2014/main" id="{5555949E-C4E9-44B4-811F-B89D329C0042}"/>
              </a:ext>
            </a:extLst>
          </p:cNvPr>
          <p:cNvSpPr txBox="1"/>
          <p:nvPr/>
        </p:nvSpPr>
        <p:spPr>
          <a:xfrm>
            <a:off x="4506364" y="3636359"/>
            <a:ext cx="1474859" cy="369332"/>
          </a:xfrm>
          <a:prstGeom prst="rect">
            <a:avLst/>
          </a:prstGeom>
          <a:noFill/>
        </p:spPr>
        <p:txBody>
          <a:bodyPr wrap="square" rtlCol="0">
            <a:spAutoFit/>
          </a:bodyPr>
          <a:lstStyle/>
          <a:p>
            <a:r>
              <a:rPr lang="en-US" b="1" dirty="0"/>
              <a:t>Less than 5%</a:t>
            </a:r>
          </a:p>
        </p:txBody>
      </p:sp>
      <p:sp>
        <p:nvSpPr>
          <p:cNvPr id="30" name="Arrow: Pentagon 29">
            <a:extLst>
              <a:ext uri="{FF2B5EF4-FFF2-40B4-BE49-F238E27FC236}">
                <a16:creationId xmlns:a16="http://schemas.microsoft.com/office/drawing/2014/main" id="{CD9B900A-C64A-4664-A670-7B9187D0B543}"/>
              </a:ext>
            </a:extLst>
          </p:cNvPr>
          <p:cNvSpPr/>
          <p:nvPr/>
        </p:nvSpPr>
        <p:spPr>
          <a:xfrm rot="5400000">
            <a:off x="7561724" y="125957"/>
            <a:ext cx="2937702" cy="5285355"/>
          </a:xfrm>
          <a:prstGeom prst="homePlate">
            <a:avLst>
              <a:gd name="adj" fmla="val 49625"/>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C5716A5-D8F1-481E-A959-C9230F65F5D3}"/>
              </a:ext>
            </a:extLst>
          </p:cNvPr>
          <p:cNvCxnSpPr>
            <a:cxnSpLocks/>
          </p:cNvCxnSpPr>
          <p:nvPr/>
        </p:nvCxnSpPr>
        <p:spPr>
          <a:xfrm flipH="1" flipV="1">
            <a:off x="2743200" y="2739573"/>
            <a:ext cx="2171433" cy="8314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33CC719-22CC-437C-8C7C-16E78561E54A}"/>
              </a:ext>
            </a:extLst>
          </p:cNvPr>
          <p:cNvSpPr txBox="1"/>
          <p:nvPr/>
        </p:nvSpPr>
        <p:spPr>
          <a:xfrm>
            <a:off x="3828916" y="1513360"/>
            <a:ext cx="9397246" cy="1477328"/>
          </a:xfrm>
          <a:prstGeom prst="rect">
            <a:avLst/>
          </a:prstGeom>
          <a:noFill/>
        </p:spPr>
        <p:txBody>
          <a:bodyPr wrap="square" rtlCol="0">
            <a:spAutoFit/>
          </a:bodyPr>
          <a:lstStyle/>
          <a:p>
            <a:pPr algn="ctr"/>
            <a:r>
              <a:rPr lang="en-US" b="1" dirty="0">
                <a:latin typeface="Calibri" panose="020F0502020204030204" pitchFamily="34" charset="0"/>
                <a:ea typeface="Calibri" panose="020F0502020204030204" pitchFamily="34" charset="0"/>
              </a:rPr>
              <a:t>SAME is a membership organization. </a:t>
            </a:r>
          </a:p>
          <a:p>
            <a:pPr algn="ctr"/>
            <a:endParaRPr lang="en-US" b="1" dirty="0">
              <a:latin typeface="Calibri" panose="020F0502020204030204" pitchFamily="34" charset="0"/>
              <a:ea typeface="Calibri" panose="020F0502020204030204" pitchFamily="34" charset="0"/>
            </a:endParaRPr>
          </a:p>
          <a:p>
            <a:pPr algn="ctr"/>
            <a:r>
              <a:rPr lang="en-US" b="1" dirty="0">
                <a:latin typeface="Calibri" panose="020F0502020204030204" pitchFamily="34" charset="0"/>
                <a:ea typeface="Calibri" panose="020F0502020204030204" pitchFamily="34" charset="0"/>
              </a:rPr>
              <a:t>			Individuals CHOOSE to become members. </a:t>
            </a:r>
          </a:p>
          <a:p>
            <a:pPr algn="ctr"/>
            <a:r>
              <a:rPr lang="en-US" b="1" dirty="0">
                <a:latin typeface="Calibri" panose="020F0502020204030204" pitchFamily="34" charset="0"/>
                <a:ea typeface="Calibri" panose="020F0502020204030204" pitchFamily="34" charset="0"/>
              </a:rPr>
              <a:t>                                </a:t>
            </a:r>
          </a:p>
          <a:p>
            <a:pPr algn="ctr"/>
            <a:r>
              <a:rPr lang="en-US" b="1" dirty="0">
                <a:latin typeface="Calibri" panose="020F0502020204030204" pitchFamily="34" charset="0"/>
                <a:ea typeface="Calibri" panose="020F0502020204030204" pitchFamily="34" charset="0"/>
              </a:rPr>
              <a:t>   				Organizations CHOOSE who they serve.    </a:t>
            </a:r>
            <a:endParaRPr lang="en-US" dirty="0"/>
          </a:p>
        </p:txBody>
      </p:sp>
      <p:sp>
        <p:nvSpPr>
          <p:cNvPr id="33" name="Arrow: Chevron 32">
            <a:extLst>
              <a:ext uri="{FF2B5EF4-FFF2-40B4-BE49-F238E27FC236}">
                <a16:creationId xmlns:a16="http://schemas.microsoft.com/office/drawing/2014/main" id="{F130AA16-060B-4999-943F-442BE736E645}"/>
              </a:ext>
            </a:extLst>
          </p:cNvPr>
          <p:cNvSpPr/>
          <p:nvPr/>
        </p:nvSpPr>
        <p:spPr>
          <a:xfrm rot="5400000">
            <a:off x="7611620" y="1892032"/>
            <a:ext cx="2837909" cy="5180178"/>
          </a:xfrm>
          <a:prstGeom prst="chevron">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32564AA3-C054-4AE2-9B7E-61D1C6381E9E}"/>
              </a:ext>
            </a:extLst>
          </p:cNvPr>
          <p:cNvSpPr txBox="1"/>
          <p:nvPr/>
        </p:nvSpPr>
        <p:spPr>
          <a:xfrm rot="1724738">
            <a:off x="6401658" y="4057422"/>
            <a:ext cx="2990980" cy="646331"/>
          </a:xfrm>
          <a:prstGeom prst="rect">
            <a:avLst/>
          </a:prstGeom>
          <a:noFill/>
        </p:spPr>
        <p:txBody>
          <a:bodyPr wrap="square" rtlCol="0">
            <a:spAutoFit/>
          </a:bodyPr>
          <a:lstStyle/>
          <a:p>
            <a:pPr algn="ctr"/>
            <a:r>
              <a:rPr lang="en-US" b="1" dirty="0">
                <a:latin typeface="Calibri" panose="020F0502020204030204" pitchFamily="34" charset="0"/>
                <a:ea typeface="Calibri" panose="020F0502020204030204" pitchFamily="34" charset="0"/>
              </a:rPr>
              <a:t>                              </a:t>
            </a:r>
          </a:p>
          <a:p>
            <a:r>
              <a:rPr lang="en-US" b="1" dirty="0">
                <a:latin typeface="Calibri" panose="020F0502020204030204" pitchFamily="34" charset="0"/>
                <a:ea typeface="Calibri" panose="020F0502020204030204" pitchFamily="34" charset="0"/>
              </a:rPr>
              <a:t>   SAME members CHOOSE</a:t>
            </a:r>
            <a:endParaRPr lang="en-US" dirty="0"/>
          </a:p>
        </p:txBody>
      </p:sp>
      <p:sp>
        <p:nvSpPr>
          <p:cNvPr id="36" name="TextBox 35">
            <a:extLst>
              <a:ext uri="{FF2B5EF4-FFF2-40B4-BE49-F238E27FC236}">
                <a16:creationId xmlns:a16="http://schemas.microsoft.com/office/drawing/2014/main" id="{E06DE890-20B4-4B17-B15F-0D435F3D26D0}"/>
              </a:ext>
            </a:extLst>
          </p:cNvPr>
          <p:cNvSpPr txBox="1"/>
          <p:nvPr/>
        </p:nvSpPr>
        <p:spPr>
          <a:xfrm rot="19875457">
            <a:off x="8701816" y="4175341"/>
            <a:ext cx="3409331" cy="369332"/>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rPr>
              <a:t>to serve uniformed engineers. </a:t>
            </a:r>
            <a:endParaRPr lang="en-US" dirty="0"/>
          </a:p>
        </p:txBody>
      </p:sp>
      <p:sp>
        <p:nvSpPr>
          <p:cNvPr id="2" name="Date Placeholder 1">
            <a:extLst>
              <a:ext uri="{FF2B5EF4-FFF2-40B4-BE49-F238E27FC236}">
                <a16:creationId xmlns:a16="http://schemas.microsoft.com/office/drawing/2014/main" id="{5D58E035-C253-4ED8-B71C-4FBEFB42C1BB}"/>
              </a:ext>
            </a:extLst>
          </p:cNvPr>
          <p:cNvSpPr>
            <a:spLocks noGrp="1"/>
          </p:cNvSpPr>
          <p:nvPr>
            <p:ph type="dt" sz="half" idx="10"/>
          </p:nvPr>
        </p:nvSpPr>
        <p:spPr/>
        <p:txBody>
          <a:bodyPr/>
          <a:lstStyle/>
          <a:p>
            <a:fld id="{6A8D0046-6F07-44BA-999C-1075300323D5}" type="datetime1">
              <a:rPr lang="en-US" smtClean="0"/>
              <a:t>11/10/2022</a:t>
            </a:fld>
            <a:endParaRPr lang="en-US"/>
          </a:p>
        </p:txBody>
      </p:sp>
      <p:sp>
        <p:nvSpPr>
          <p:cNvPr id="4" name="Slide Number Placeholder 3">
            <a:extLst>
              <a:ext uri="{FF2B5EF4-FFF2-40B4-BE49-F238E27FC236}">
                <a16:creationId xmlns:a16="http://schemas.microsoft.com/office/drawing/2014/main" id="{4683DB91-E903-48D4-8A6C-1AE240A1256E}"/>
              </a:ext>
            </a:extLst>
          </p:cNvPr>
          <p:cNvSpPr>
            <a:spLocks noGrp="1"/>
          </p:cNvSpPr>
          <p:nvPr>
            <p:ph type="sldNum" sz="quarter" idx="12"/>
          </p:nvPr>
        </p:nvSpPr>
        <p:spPr/>
        <p:txBody>
          <a:bodyPr/>
          <a:lstStyle/>
          <a:p>
            <a:fld id="{E0FE408E-4D51-6844-889C-4F5A442FF087}" type="slidenum">
              <a:rPr lang="en-US" smtClean="0"/>
              <a:t>36</a:t>
            </a:fld>
            <a:endParaRPr lang="en-US"/>
          </a:p>
        </p:txBody>
      </p:sp>
    </p:spTree>
    <p:extLst>
      <p:ext uri="{BB962C8B-B14F-4D97-AF65-F5344CB8AC3E}">
        <p14:creationId xmlns:p14="http://schemas.microsoft.com/office/powerpoint/2010/main" val="651937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688433" y="163423"/>
            <a:ext cx="7333033" cy="584775"/>
          </a:xfrm>
          <a:prstGeom prst="rect">
            <a:avLst/>
          </a:prstGeom>
          <a:noFill/>
        </p:spPr>
        <p:txBody>
          <a:bodyPr wrap="none" rtlCol="0">
            <a:spAutoFit/>
          </a:bodyPr>
          <a:lstStyle/>
          <a:p>
            <a:r>
              <a:rPr lang="en-US" sz="3200" b="1" i="1" dirty="0">
                <a:solidFill>
                  <a:schemeClr val="bg1"/>
                </a:solidFill>
              </a:rPr>
              <a:t>Uniformed Member Recruiting is the Issue</a:t>
            </a:r>
          </a:p>
        </p:txBody>
      </p:sp>
      <p:pic>
        <p:nvPicPr>
          <p:cNvPr id="17" name="Picture 16" descr="White puzzle with one red piece">
            <a:extLst>
              <a:ext uri="{FF2B5EF4-FFF2-40B4-BE49-F238E27FC236}">
                <a16:creationId xmlns:a16="http://schemas.microsoft.com/office/drawing/2014/main" id="{59ECC480-7AD3-4B71-BB3D-A66015AA903B}"/>
              </a:ext>
            </a:extLst>
          </p:cNvPr>
          <p:cNvPicPr>
            <a:picLocks noChangeAspect="1"/>
          </p:cNvPicPr>
          <p:nvPr/>
        </p:nvPicPr>
        <p:blipFill>
          <a:blip r:embed="rId3"/>
          <a:stretch>
            <a:fillRect/>
          </a:stretch>
        </p:blipFill>
        <p:spPr>
          <a:xfrm>
            <a:off x="0" y="944342"/>
            <a:ext cx="12192000" cy="5322393"/>
          </a:xfrm>
          <a:prstGeom prst="rect">
            <a:avLst/>
          </a:prstGeom>
        </p:spPr>
      </p:pic>
      <p:sp>
        <p:nvSpPr>
          <p:cNvPr id="13" name="TextBox 12">
            <a:extLst>
              <a:ext uri="{FF2B5EF4-FFF2-40B4-BE49-F238E27FC236}">
                <a16:creationId xmlns:a16="http://schemas.microsoft.com/office/drawing/2014/main" id="{D4125A56-8BEA-4410-BC6D-BB67D0DBEDFC}"/>
              </a:ext>
            </a:extLst>
          </p:cNvPr>
          <p:cNvSpPr txBox="1"/>
          <p:nvPr/>
        </p:nvSpPr>
        <p:spPr>
          <a:xfrm rot="20457837">
            <a:off x="5166983" y="2879034"/>
            <a:ext cx="2375934" cy="461665"/>
          </a:xfrm>
          <a:prstGeom prst="rect">
            <a:avLst/>
          </a:prstGeom>
          <a:noFill/>
        </p:spPr>
        <p:txBody>
          <a:bodyPr wrap="square" rtlCol="0">
            <a:spAutoFit/>
          </a:bodyPr>
          <a:lstStyle/>
          <a:p>
            <a:r>
              <a:rPr lang="en-US" sz="2400" b="1" dirty="0">
                <a:latin typeface="Arial Black" panose="020B0A04020102020204" pitchFamily="34" charset="0"/>
              </a:rPr>
              <a:t>RECRUITING</a:t>
            </a:r>
          </a:p>
        </p:txBody>
      </p:sp>
      <p:sp>
        <p:nvSpPr>
          <p:cNvPr id="16" name="TextBox 15">
            <a:extLst>
              <a:ext uri="{FF2B5EF4-FFF2-40B4-BE49-F238E27FC236}">
                <a16:creationId xmlns:a16="http://schemas.microsoft.com/office/drawing/2014/main" id="{AB078F40-4843-442F-8E3A-E37DF0621B68}"/>
              </a:ext>
            </a:extLst>
          </p:cNvPr>
          <p:cNvSpPr txBox="1"/>
          <p:nvPr/>
        </p:nvSpPr>
        <p:spPr>
          <a:xfrm>
            <a:off x="306511" y="1389431"/>
            <a:ext cx="2639249" cy="369332"/>
          </a:xfrm>
          <a:prstGeom prst="rect">
            <a:avLst/>
          </a:prstGeom>
          <a:noFill/>
        </p:spPr>
        <p:txBody>
          <a:bodyPr wrap="none" rtlCol="0">
            <a:spAutoFit/>
          </a:bodyPr>
          <a:lstStyle/>
          <a:p>
            <a:r>
              <a:rPr lang="en-US" b="1" dirty="0">
                <a:latin typeface="Amasis MT Pro Black" panose="02040A04050005020304" pitchFamily="18" charset="0"/>
              </a:rPr>
              <a:t>Our Past and Present</a:t>
            </a:r>
          </a:p>
        </p:txBody>
      </p:sp>
      <p:sp>
        <p:nvSpPr>
          <p:cNvPr id="18" name="TextBox 17">
            <a:extLst>
              <a:ext uri="{FF2B5EF4-FFF2-40B4-BE49-F238E27FC236}">
                <a16:creationId xmlns:a16="http://schemas.microsoft.com/office/drawing/2014/main" id="{0A939A57-59EA-4A00-A27C-0FC339C12536}"/>
              </a:ext>
            </a:extLst>
          </p:cNvPr>
          <p:cNvSpPr txBox="1"/>
          <p:nvPr/>
        </p:nvSpPr>
        <p:spPr>
          <a:xfrm flipH="1">
            <a:off x="306511" y="1894569"/>
            <a:ext cx="3750780" cy="4616648"/>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Amasis MT Pro Black" panose="02040A04050005020304" pitchFamily="18" charset="0"/>
              </a:rPr>
              <a:t>Service Engineering Chiefs served as the SAME National President (92 years).</a:t>
            </a:r>
          </a:p>
          <a:p>
            <a:pPr marL="285750" indent="-285750">
              <a:buFont typeface="Arial" panose="020B0604020202020204" pitchFamily="34" charset="0"/>
              <a:buChar char="•"/>
            </a:pPr>
            <a:endParaRPr lang="en-US" sz="1400" b="1" dirty="0">
              <a:latin typeface="Amasis MT Pro Black" panose="02040A04050005020304" pitchFamily="18" charset="0"/>
            </a:endParaRPr>
          </a:p>
          <a:p>
            <a:pPr marL="285750" indent="-285750">
              <a:buFont typeface="Arial" panose="020B0604020202020204" pitchFamily="34" charset="0"/>
              <a:buChar char="•"/>
            </a:pPr>
            <a:r>
              <a:rPr lang="en-US" sz="1400" b="1" dirty="0">
                <a:latin typeface="Amasis MT Pro Black" panose="02040A04050005020304" pitchFamily="18" charset="0"/>
              </a:rPr>
              <a:t>2012: Chiefs no longer allowed to serve as National President – now “liaisons”.</a:t>
            </a:r>
          </a:p>
          <a:p>
            <a:pPr marL="285750" indent="-285750">
              <a:buFont typeface="Arial" panose="020B0604020202020204" pitchFamily="34" charset="0"/>
              <a:buChar char="•"/>
            </a:pPr>
            <a:endParaRPr lang="en-US" sz="1400" b="1" dirty="0">
              <a:latin typeface="Amasis MT Pro Black" panose="02040A04050005020304" pitchFamily="18" charset="0"/>
            </a:endParaRPr>
          </a:p>
          <a:p>
            <a:pPr marL="285750" indent="-285750">
              <a:buFont typeface="Arial" panose="020B0604020202020204" pitchFamily="34" charset="0"/>
              <a:buChar char="•"/>
            </a:pPr>
            <a:r>
              <a:rPr lang="en-US" sz="1400" b="1" dirty="0">
                <a:latin typeface="Amasis MT Pro Black" panose="02040A04050005020304" pitchFamily="18" charset="0"/>
              </a:rPr>
              <a:t>Military commanders used to direct membership in SAME.</a:t>
            </a:r>
          </a:p>
          <a:p>
            <a:pPr marL="285750" indent="-285750">
              <a:buFont typeface="Arial" panose="020B0604020202020204" pitchFamily="34" charset="0"/>
              <a:buChar char="•"/>
            </a:pPr>
            <a:endParaRPr lang="en-US" sz="1400" b="1" dirty="0">
              <a:latin typeface="Amasis MT Pro Black" panose="02040A04050005020304" pitchFamily="18" charset="0"/>
            </a:endParaRPr>
          </a:p>
          <a:p>
            <a:pPr marL="285750" indent="-285750">
              <a:buFont typeface="Arial" panose="020B0604020202020204" pitchFamily="34" charset="0"/>
              <a:buChar char="•"/>
            </a:pPr>
            <a:r>
              <a:rPr lang="en-US" sz="1400" b="1" dirty="0">
                <a:latin typeface="Amasis MT Pro Black" panose="02040A04050005020304" pitchFamily="18" charset="0"/>
              </a:rPr>
              <a:t>Uniformed membership in SAME has been declining over time.  </a:t>
            </a:r>
          </a:p>
          <a:p>
            <a:pPr marL="285750" indent="-285750">
              <a:buFont typeface="Arial" panose="020B0604020202020204" pitchFamily="34" charset="0"/>
              <a:buChar char="•"/>
            </a:pPr>
            <a:endParaRPr lang="en-US" sz="1400" b="1" dirty="0">
              <a:latin typeface="Amasis MT Pro Black" panose="02040A04050005020304" pitchFamily="18" charset="0"/>
            </a:endParaRPr>
          </a:p>
          <a:p>
            <a:pPr marL="285750" indent="-285750">
              <a:buFont typeface="Arial" panose="020B0604020202020204" pitchFamily="34" charset="0"/>
              <a:buChar char="•"/>
            </a:pPr>
            <a:r>
              <a:rPr lang="en-US" sz="1400" b="1" dirty="0">
                <a:latin typeface="Amasis MT Pro Black" panose="02040A04050005020304" pitchFamily="18" charset="0"/>
              </a:rPr>
              <a:t>SAME “uniformed” efforts have had little impact on the trend.</a:t>
            </a:r>
          </a:p>
          <a:p>
            <a:pPr marL="285750" indent="-285750">
              <a:buFont typeface="Arial" panose="020B0604020202020204" pitchFamily="34" charset="0"/>
              <a:buChar char="•"/>
            </a:pPr>
            <a:endParaRPr lang="en-US" sz="1400" b="1" dirty="0">
              <a:latin typeface="Amasis MT Pro Black" panose="02040A04050005020304" pitchFamily="18" charset="0"/>
            </a:endParaRPr>
          </a:p>
          <a:p>
            <a:pPr marL="285750" indent="-285750">
              <a:buFont typeface="Arial" panose="020B0604020202020204" pitchFamily="34" charset="0"/>
              <a:buChar char="•"/>
            </a:pPr>
            <a:r>
              <a:rPr lang="en-US" sz="1400" b="1" dirty="0">
                <a:latin typeface="Amasis MT Pro Black" panose="02040A04050005020304" pitchFamily="18" charset="0"/>
              </a:rPr>
              <a:t>44,000 other organizations exist to “serve” uniformed members – competition for members. </a:t>
            </a:r>
          </a:p>
          <a:p>
            <a:r>
              <a:rPr lang="en-US" sz="1400" b="1" dirty="0">
                <a:latin typeface="Amasis MT Pro Black" panose="02040A04050005020304" pitchFamily="18" charset="0"/>
              </a:rPr>
              <a:t>  </a:t>
            </a:r>
          </a:p>
        </p:txBody>
      </p:sp>
      <p:sp>
        <p:nvSpPr>
          <p:cNvPr id="19" name="TextBox 18">
            <a:extLst>
              <a:ext uri="{FF2B5EF4-FFF2-40B4-BE49-F238E27FC236}">
                <a16:creationId xmlns:a16="http://schemas.microsoft.com/office/drawing/2014/main" id="{EEA2905E-4D9B-4FEB-8144-7D8E27DA646E}"/>
              </a:ext>
            </a:extLst>
          </p:cNvPr>
          <p:cNvSpPr txBox="1"/>
          <p:nvPr/>
        </p:nvSpPr>
        <p:spPr>
          <a:xfrm>
            <a:off x="8235877" y="1129179"/>
            <a:ext cx="1617751" cy="400110"/>
          </a:xfrm>
          <a:prstGeom prst="rect">
            <a:avLst/>
          </a:prstGeom>
          <a:noFill/>
        </p:spPr>
        <p:txBody>
          <a:bodyPr wrap="none" rtlCol="0">
            <a:spAutoFit/>
          </a:bodyPr>
          <a:lstStyle/>
          <a:p>
            <a:r>
              <a:rPr lang="en-US" sz="2000" b="1" dirty="0">
                <a:latin typeface="Amasis MT Pro Black" panose="02040A04050005020304" pitchFamily="18" charset="0"/>
              </a:rPr>
              <a:t>Our Future</a:t>
            </a:r>
          </a:p>
        </p:txBody>
      </p:sp>
      <p:sp>
        <p:nvSpPr>
          <p:cNvPr id="20" name="TextBox 19">
            <a:extLst>
              <a:ext uri="{FF2B5EF4-FFF2-40B4-BE49-F238E27FC236}">
                <a16:creationId xmlns:a16="http://schemas.microsoft.com/office/drawing/2014/main" id="{D890310A-EA85-4713-827D-81E2D08918F0}"/>
              </a:ext>
            </a:extLst>
          </p:cNvPr>
          <p:cNvSpPr txBox="1"/>
          <p:nvPr/>
        </p:nvSpPr>
        <p:spPr>
          <a:xfrm flipH="1">
            <a:off x="7264379" y="1574097"/>
            <a:ext cx="4040570"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latin typeface="Amasis MT Pro Black" panose="02040A04050005020304" pitchFamily="18" charset="0"/>
              </a:rPr>
              <a:t>OUTCOME: uniformed engineers choose to belong to SAME.</a:t>
            </a:r>
          </a:p>
          <a:p>
            <a:pPr marL="285750" indent="-285750">
              <a:buFont typeface="Arial" panose="020B0604020202020204" pitchFamily="34" charset="0"/>
              <a:buChar char="•"/>
            </a:pPr>
            <a:endParaRPr lang="en-US" sz="2000" dirty="0">
              <a:latin typeface="Amasis MT Pro Black" panose="02040A04050005020304" pitchFamily="18" charset="0"/>
            </a:endParaRPr>
          </a:p>
        </p:txBody>
      </p:sp>
      <p:sp>
        <p:nvSpPr>
          <p:cNvPr id="6" name="TextBox 5">
            <a:extLst>
              <a:ext uri="{FF2B5EF4-FFF2-40B4-BE49-F238E27FC236}">
                <a16:creationId xmlns:a16="http://schemas.microsoft.com/office/drawing/2014/main" id="{BB3ADC06-A302-4BFA-83D2-721254AF4D29}"/>
              </a:ext>
            </a:extLst>
          </p:cNvPr>
          <p:cNvSpPr txBox="1"/>
          <p:nvPr/>
        </p:nvSpPr>
        <p:spPr>
          <a:xfrm>
            <a:off x="6885456" y="4481179"/>
            <a:ext cx="3273720" cy="1015663"/>
          </a:xfrm>
          <a:prstGeom prst="rect">
            <a:avLst/>
          </a:prstGeom>
          <a:noFill/>
        </p:spPr>
        <p:txBody>
          <a:bodyPr wrap="square" rtlCol="0">
            <a:spAutoFit/>
          </a:bodyPr>
          <a:lstStyle/>
          <a:p>
            <a:r>
              <a:rPr lang="en-US" sz="2000" b="1" i="1" dirty="0">
                <a:solidFill>
                  <a:srgbClr val="FF0000"/>
                </a:solidFill>
              </a:rPr>
              <a:t>“Build it and they will come.”</a:t>
            </a:r>
          </a:p>
          <a:p>
            <a:r>
              <a:rPr lang="en-US" sz="2000" b="1" i="1" dirty="0">
                <a:solidFill>
                  <a:srgbClr val="FF0000"/>
                </a:solidFill>
              </a:rPr>
              <a:t>      Vs. </a:t>
            </a:r>
          </a:p>
          <a:p>
            <a:r>
              <a:rPr lang="en-US" sz="2000" b="1" i="1" dirty="0">
                <a:solidFill>
                  <a:srgbClr val="FF0000"/>
                </a:solidFill>
              </a:rPr>
              <a:t>	“</a:t>
            </a:r>
            <a:r>
              <a:rPr lang="en-US" sz="2000" b="1" i="1" u="sng" dirty="0">
                <a:solidFill>
                  <a:srgbClr val="FF0000"/>
                </a:solidFill>
              </a:rPr>
              <a:t>Bring them with you</a:t>
            </a:r>
            <a:r>
              <a:rPr lang="en-US" sz="2000" b="1" i="1" dirty="0">
                <a:solidFill>
                  <a:srgbClr val="FF0000"/>
                </a:solidFill>
              </a:rPr>
              <a:t>.”</a:t>
            </a:r>
          </a:p>
        </p:txBody>
      </p:sp>
      <p:sp>
        <p:nvSpPr>
          <p:cNvPr id="2" name="Date Placeholder 1">
            <a:extLst>
              <a:ext uri="{FF2B5EF4-FFF2-40B4-BE49-F238E27FC236}">
                <a16:creationId xmlns:a16="http://schemas.microsoft.com/office/drawing/2014/main" id="{10164511-2CB6-48AE-9233-B597DB04EB7A}"/>
              </a:ext>
            </a:extLst>
          </p:cNvPr>
          <p:cNvSpPr>
            <a:spLocks noGrp="1"/>
          </p:cNvSpPr>
          <p:nvPr>
            <p:ph type="dt" sz="half" idx="10"/>
          </p:nvPr>
        </p:nvSpPr>
        <p:spPr/>
        <p:txBody>
          <a:bodyPr/>
          <a:lstStyle/>
          <a:p>
            <a:fld id="{50C4897F-025E-4088-A00E-07D912C7DF02}" type="datetime1">
              <a:rPr lang="en-US" smtClean="0"/>
              <a:t>11/10/2022</a:t>
            </a:fld>
            <a:endParaRPr lang="en-US"/>
          </a:p>
        </p:txBody>
      </p:sp>
      <p:sp>
        <p:nvSpPr>
          <p:cNvPr id="4" name="Slide Number Placeholder 3">
            <a:extLst>
              <a:ext uri="{FF2B5EF4-FFF2-40B4-BE49-F238E27FC236}">
                <a16:creationId xmlns:a16="http://schemas.microsoft.com/office/drawing/2014/main" id="{6427FA85-EEBB-4578-958B-12CD34F73EFD}"/>
              </a:ext>
            </a:extLst>
          </p:cNvPr>
          <p:cNvSpPr>
            <a:spLocks noGrp="1"/>
          </p:cNvSpPr>
          <p:nvPr>
            <p:ph type="sldNum" sz="quarter" idx="12"/>
          </p:nvPr>
        </p:nvSpPr>
        <p:spPr/>
        <p:txBody>
          <a:bodyPr/>
          <a:lstStyle/>
          <a:p>
            <a:fld id="{E0FE408E-4D51-6844-889C-4F5A442FF087}" type="slidenum">
              <a:rPr lang="en-US" smtClean="0"/>
              <a:t>37</a:t>
            </a:fld>
            <a:endParaRPr lang="en-US"/>
          </a:p>
        </p:txBody>
      </p:sp>
    </p:spTree>
    <p:extLst>
      <p:ext uri="{BB962C8B-B14F-4D97-AF65-F5344CB8AC3E}">
        <p14:creationId xmlns:p14="http://schemas.microsoft.com/office/powerpoint/2010/main" val="2029614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3237978" y="192969"/>
            <a:ext cx="6665414" cy="584775"/>
          </a:xfrm>
          <a:prstGeom prst="rect">
            <a:avLst/>
          </a:prstGeom>
          <a:noFill/>
        </p:spPr>
        <p:txBody>
          <a:bodyPr wrap="none" rtlCol="0">
            <a:spAutoFit/>
          </a:bodyPr>
          <a:lstStyle/>
          <a:p>
            <a:r>
              <a:rPr lang="en-US" sz="3200" b="1" i="1" dirty="0">
                <a:solidFill>
                  <a:schemeClr val="bg1"/>
                </a:solidFill>
              </a:rPr>
              <a:t>Organizing to Solve the Right Problem</a:t>
            </a:r>
          </a:p>
        </p:txBody>
      </p:sp>
      <p:sp>
        <p:nvSpPr>
          <p:cNvPr id="4" name="TextBox 3">
            <a:extLst>
              <a:ext uri="{FF2B5EF4-FFF2-40B4-BE49-F238E27FC236}">
                <a16:creationId xmlns:a16="http://schemas.microsoft.com/office/drawing/2014/main" id="{A682F3AF-83CD-467E-BC6E-3E0602F3D4B4}"/>
              </a:ext>
            </a:extLst>
          </p:cNvPr>
          <p:cNvSpPr txBox="1"/>
          <p:nvPr/>
        </p:nvSpPr>
        <p:spPr>
          <a:xfrm>
            <a:off x="7270276" y="2989328"/>
            <a:ext cx="4838597" cy="2554545"/>
          </a:xfrm>
          <a:prstGeom prst="rect">
            <a:avLst/>
          </a:prstGeom>
          <a:noFill/>
        </p:spPr>
        <p:txBody>
          <a:bodyPr wrap="square" rtlCol="0">
            <a:spAutoFit/>
          </a:bodyPr>
          <a:lstStyle/>
          <a:p>
            <a:pPr marL="342900" indent="-342900">
              <a:buFont typeface="Arial" panose="020B0604020202020204" pitchFamily="34" charset="0"/>
              <a:buChar char="•"/>
            </a:pPr>
            <a:r>
              <a:rPr lang="en-US" sz="1600" dirty="0"/>
              <a:t>Establish Service member Work Group </a:t>
            </a:r>
          </a:p>
          <a:p>
            <a:pPr marL="342900" indent="-342900">
              <a:buFont typeface="Arial" panose="020B0604020202020204" pitchFamily="34" charset="0"/>
              <a:buChar char="•"/>
            </a:pPr>
            <a:r>
              <a:rPr lang="en-US" sz="1600" dirty="0"/>
              <a:t>Establish uniformed co-chair for Membership COI as outward-facing message and to alleviate workload of current chair.</a:t>
            </a:r>
          </a:p>
          <a:p>
            <a:pPr marL="342900" indent="-342900">
              <a:buFont typeface="Arial" panose="020B0604020202020204" pitchFamily="34" charset="0"/>
              <a:buChar char="•"/>
            </a:pPr>
            <a:r>
              <a:rPr lang="en-US" sz="1600" dirty="0"/>
              <a:t>Unify existing efforts:  </a:t>
            </a:r>
          </a:p>
          <a:p>
            <a:pPr marL="800100" lvl="1" indent="-342900">
              <a:buFont typeface="Arial" panose="020B0604020202020204" pitchFamily="34" charset="0"/>
              <a:buChar char="•"/>
            </a:pPr>
            <a:r>
              <a:rPr lang="en-US" sz="1600" dirty="0"/>
              <a:t>Transfer Enlisted COI to fall under SMWG as a sub-committee </a:t>
            </a:r>
          </a:p>
          <a:p>
            <a:pPr marL="800100" lvl="1" indent="-342900">
              <a:buFont typeface="Arial" panose="020B0604020202020204" pitchFamily="34" charset="0"/>
              <a:buChar char="•"/>
            </a:pPr>
            <a:r>
              <a:rPr lang="en-US" sz="1600" dirty="0"/>
              <a:t>Other sub committees are suggested</a:t>
            </a:r>
          </a:p>
          <a:p>
            <a:pPr marL="342900" indent="-342900">
              <a:buFont typeface="Arial" panose="020B0604020202020204" pitchFamily="34" charset="0"/>
              <a:buChar char="•"/>
            </a:pPr>
            <a:r>
              <a:rPr lang="en-US" sz="1600" dirty="0"/>
              <a:t>Membership COI can address civilian government population separately. </a:t>
            </a:r>
          </a:p>
        </p:txBody>
      </p:sp>
      <p:sp>
        <p:nvSpPr>
          <p:cNvPr id="6" name="Oval 5">
            <a:extLst>
              <a:ext uri="{FF2B5EF4-FFF2-40B4-BE49-F238E27FC236}">
                <a16:creationId xmlns:a16="http://schemas.microsoft.com/office/drawing/2014/main" id="{F0296F7D-44AD-84B3-AB8F-93B5B254CA62}"/>
              </a:ext>
            </a:extLst>
          </p:cNvPr>
          <p:cNvSpPr/>
          <p:nvPr/>
        </p:nvSpPr>
        <p:spPr>
          <a:xfrm>
            <a:off x="2421980" y="2960643"/>
            <a:ext cx="1749778" cy="9681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Membership COI</a:t>
            </a:r>
          </a:p>
        </p:txBody>
      </p:sp>
      <p:sp>
        <p:nvSpPr>
          <p:cNvPr id="7" name="Oval 6">
            <a:extLst>
              <a:ext uri="{FF2B5EF4-FFF2-40B4-BE49-F238E27FC236}">
                <a16:creationId xmlns:a16="http://schemas.microsoft.com/office/drawing/2014/main" id="{78BE8BAC-FC62-38A1-1148-1F185AD2D67E}"/>
              </a:ext>
            </a:extLst>
          </p:cNvPr>
          <p:cNvSpPr/>
          <p:nvPr/>
        </p:nvSpPr>
        <p:spPr>
          <a:xfrm>
            <a:off x="2442375" y="1190208"/>
            <a:ext cx="1749778" cy="9681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National Leadership</a:t>
            </a:r>
          </a:p>
        </p:txBody>
      </p:sp>
      <p:cxnSp>
        <p:nvCxnSpPr>
          <p:cNvPr id="9" name="Straight Arrow Connector 8">
            <a:extLst>
              <a:ext uri="{FF2B5EF4-FFF2-40B4-BE49-F238E27FC236}">
                <a16:creationId xmlns:a16="http://schemas.microsoft.com/office/drawing/2014/main" id="{50BAE346-9E1B-98EC-1491-60AB10AA3EB8}"/>
              </a:ext>
            </a:extLst>
          </p:cNvPr>
          <p:cNvCxnSpPr>
            <a:cxnSpLocks/>
            <a:stCxn id="7" idx="4"/>
          </p:cNvCxnSpPr>
          <p:nvPr/>
        </p:nvCxnSpPr>
        <p:spPr>
          <a:xfrm>
            <a:off x="3317264" y="2158316"/>
            <a:ext cx="0" cy="880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C11F9A-A0A7-DD73-48FF-4D49F1279C66}"/>
              </a:ext>
            </a:extLst>
          </p:cNvPr>
          <p:cNvCxnSpPr>
            <a:cxnSpLocks/>
            <a:endCxn id="28" idx="0"/>
          </p:cNvCxnSpPr>
          <p:nvPr/>
        </p:nvCxnSpPr>
        <p:spPr>
          <a:xfrm flipH="1">
            <a:off x="5230559" y="3791619"/>
            <a:ext cx="7630" cy="343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435662ED-94FD-673B-DBAC-004BB9A9C2CD}"/>
              </a:ext>
            </a:extLst>
          </p:cNvPr>
          <p:cNvSpPr/>
          <p:nvPr/>
        </p:nvSpPr>
        <p:spPr>
          <a:xfrm>
            <a:off x="4271307" y="3184756"/>
            <a:ext cx="1924509" cy="606863"/>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Uniformed Member    Co-Chair</a:t>
            </a:r>
          </a:p>
        </p:txBody>
      </p:sp>
      <p:sp>
        <p:nvSpPr>
          <p:cNvPr id="28" name="Oval 27">
            <a:extLst>
              <a:ext uri="{FF2B5EF4-FFF2-40B4-BE49-F238E27FC236}">
                <a16:creationId xmlns:a16="http://schemas.microsoft.com/office/drawing/2014/main" id="{8FB78305-AA8E-BD4F-B796-D01C8FFD378E}"/>
              </a:ext>
            </a:extLst>
          </p:cNvPr>
          <p:cNvSpPr/>
          <p:nvPr/>
        </p:nvSpPr>
        <p:spPr>
          <a:xfrm>
            <a:off x="4355669" y="4134738"/>
            <a:ext cx="1749779" cy="96810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Service Member Work Group</a:t>
            </a:r>
          </a:p>
        </p:txBody>
      </p:sp>
      <p:sp>
        <p:nvSpPr>
          <p:cNvPr id="29" name="Oval 28">
            <a:extLst>
              <a:ext uri="{FF2B5EF4-FFF2-40B4-BE49-F238E27FC236}">
                <a16:creationId xmlns:a16="http://schemas.microsoft.com/office/drawing/2014/main" id="{EF61443D-4DB8-5B29-3B62-07002F9A1E28}"/>
              </a:ext>
            </a:extLst>
          </p:cNvPr>
          <p:cNvSpPr/>
          <p:nvPr/>
        </p:nvSpPr>
        <p:spPr>
          <a:xfrm>
            <a:off x="3340422" y="5068915"/>
            <a:ext cx="1209702" cy="606863"/>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Enlisted Committee</a:t>
            </a:r>
          </a:p>
        </p:txBody>
      </p:sp>
      <p:cxnSp>
        <p:nvCxnSpPr>
          <p:cNvPr id="30" name="Straight Arrow Connector 29">
            <a:extLst>
              <a:ext uri="{FF2B5EF4-FFF2-40B4-BE49-F238E27FC236}">
                <a16:creationId xmlns:a16="http://schemas.microsoft.com/office/drawing/2014/main" id="{9E9AB234-5893-1C94-0CCD-470C9E08AF05}"/>
              </a:ext>
            </a:extLst>
          </p:cNvPr>
          <p:cNvCxnSpPr>
            <a:cxnSpLocks/>
          </p:cNvCxnSpPr>
          <p:nvPr/>
        </p:nvCxnSpPr>
        <p:spPr>
          <a:xfrm flipH="1">
            <a:off x="4140896" y="4901055"/>
            <a:ext cx="372508" cy="175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DD29799F-429B-AFA6-6E0D-90FA7D93AB8D}"/>
              </a:ext>
            </a:extLst>
          </p:cNvPr>
          <p:cNvCxnSpPr>
            <a:cxnSpLocks/>
            <a:stCxn id="28" idx="4"/>
            <a:endCxn id="32" idx="0"/>
          </p:cNvCxnSpPr>
          <p:nvPr/>
        </p:nvCxnSpPr>
        <p:spPr>
          <a:xfrm>
            <a:off x="5230559" y="5102846"/>
            <a:ext cx="177324" cy="3679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15E2A510-0427-48EE-E764-45F1506A7992}"/>
              </a:ext>
            </a:extLst>
          </p:cNvPr>
          <p:cNvSpPr/>
          <p:nvPr/>
        </p:nvSpPr>
        <p:spPr>
          <a:xfrm>
            <a:off x="4753799" y="5470762"/>
            <a:ext cx="1308167" cy="522668"/>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Engagement Committee</a:t>
            </a:r>
          </a:p>
        </p:txBody>
      </p:sp>
      <p:sp>
        <p:nvSpPr>
          <p:cNvPr id="34" name="Oval 33">
            <a:extLst>
              <a:ext uri="{FF2B5EF4-FFF2-40B4-BE49-F238E27FC236}">
                <a16:creationId xmlns:a16="http://schemas.microsoft.com/office/drawing/2014/main" id="{F3D25EC5-D6F7-776D-86D8-6331A8075AA9}"/>
              </a:ext>
            </a:extLst>
          </p:cNvPr>
          <p:cNvSpPr/>
          <p:nvPr/>
        </p:nvSpPr>
        <p:spPr>
          <a:xfrm>
            <a:off x="5977123" y="4889261"/>
            <a:ext cx="1187125" cy="522668"/>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Transition Committee</a:t>
            </a:r>
          </a:p>
        </p:txBody>
      </p:sp>
      <p:cxnSp>
        <p:nvCxnSpPr>
          <p:cNvPr id="35" name="Straight Arrow Connector 34">
            <a:extLst>
              <a:ext uri="{FF2B5EF4-FFF2-40B4-BE49-F238E27FC236}">
                <a16:creationId xmlns:a16="http://schemas.microsoft.com/office/drawing/2014/main" id="{F4882D48-39BD-5D50-600F-16111C2D84C9}"/>
              </a:ext>
            </a:extLst>
          </p:cNvPr>
          <p:cNvCxnSpPr>
            <a:cxnSpLocks/>
          </p:cNvCxnSpPr>
          <p:nvPr/>
        </p:nvCxnSpPr>
        <p:spPr>
          <a:xfrm>
            <a:off x="6083151" y="4725719"/>
            <a:ext cx="268237" cy="175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3CA72382-4DB8-4B67-AA77-4E036BAC4923}"/>
              </a:ext>
            </a:extLst>
          </p:cNvPr>
          <p:cNvGrpSpPr/>
          <p:nvPr/>
        </p:nvGrpSpPr>
        <p:grpSpPr>
          <a:xfrm>
            <a:off x="416425" y="2622759"/>
            <a:ext cx="2040322" cy="2937888"/>
            <a:chOff x="4708731" y="2482411"/>
            <a:chExt cx="2040322" cy="2937888"/>
          </a:xfrm>
        </p:grpSpPr>
        <p:sp>
          <p:nvSpPr>
            <p:cNvPr id="17" name="Oval 16">
              <a:extLst>
                <a:ext uri="{FF2B5EF4-FFF2-40B4-BE49-F238E27FC236}">
                  <a16:creationId xmlns:a16="http://schemas.microsoft.com/office/drawing/2014/main" id="{33818BEA-D7B0-3523-E7FE-86E6837FA470}"/>
                </a:ext>
              </a:extLst>
            </p:cNvPr>
            <p:cNvSpPr/>
            <p:nvPr/>
          </p:nvSpPr>
          <p:spPr>
            <a:xfrm>
              <a:off x="4731831" y="3044408"/>
              <a:ext cx="1802917" cy="606863"/>
            </a:xfrm>
            <a:prstGeom prst="ellips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Non-Uniformed Member Co-Chair</a:t>
              </a:r>
            </a:p>
          </p:txBody>
        </p:sp>
        <p:sp>
          <p:nvSpPr>
            <p:cNvPr id="39" name="Oval 38">
              <a:extLst>
                <a:ext uri="{FF2B5EF4-FFF2-40B4-BE49-F238E27FC236}">
                  <a16:creationId xmlns:a16="http://schemas.microsoft.com/office/drawing/2014/main" id="{2B4707F7-AA85-538A-FEF8-F404F93EFCFD}"/>
                </a:ext>
              </a:extLst>
            </p:cNvPr>
            <p:cNvSpPr/>
            <p:nvPr/>
          </p:nvSpPr>
          <p:spPr>
            <a:xfrm>
              <a:off x="4708731" y="3925591"/>
              <a:ext cx="1943169" cy="11695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t>
              </a:r>
            </a:p>
          </p:txBody>
        </p:sp>
        <p:cxnSp>
          <p:nvCxnSpPr>
            <p:cNvPr id="40" name="Straight Arrow Connector 39">
              <a:extLst>
                <a:ext uri="{FF2B5EF4-FFF2-40B4-BE49-F238E27FC236}">
                  <a16:creationId xmlns:a16="http://schemas.microsoft.com/office/drawing/2014/main" id="{B5EBB7B3-6CD7-0724-EA39-38A679AD116F}"/>
                </a:ext>
              </a:extLst>
            </p:cNvPr>
            <p:cNvCxnSpPr>
              <a:cxnSpLocks/>
            </p:cNvCxnSpPr>
            <p:nvPr/>
          </p:nvCxnSpPr>
          <p:spPr>
            <a:xfrm>
              <a:off x="5669552" y="3643301"/>
              <a:ext cx="0" cy="2902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15B3677A-D661-4D6F-BB3D-3BC2CF31AB40}"/>
                </a:ext>
              </a:extLst>
            </p:cNvPr>
            <p:cNvSpPr/>
            <p:nvPr/>
          </p:nvSpPr>
          <p:spPr>
            <a:xfrm>
              <a:off x="4708731" y="2798931"/>
              <a:ext cx="2025950" cy="2621368"/>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D5070E8-9ED3-44BB-AB77-138EF61D381A}"/>
                </a:ext>
              </a:extLst>
            </p:cNvPr>
            <p:cNvSpPr txBox="1"/>
            <p:nvPr/>
          </p:nvSpPr>
          <p:spPr>
            <a:xfrm>
              <a:off x="4756624" y="2482411"/>
              <a:ext cx="1992429" cy="338554"/>
            </a:xfrm>
            <a:prstGeom prst="rect">
              <a:avLst/>
            </a:prstGeom>
            <a:noFill/>
          </p:spPr>
          <p:txBody>
            <a:bodyPr wrap="square" rtlCol="0">
              <a:spAutoFit/>
            </a:bodyPr>
            <a:lstStyle/>
            <a:p>
              <a:r>
                <a:rPr lang="en-US" sz="1600" dirty="0"/>
                <a:t>Membership COI Task</a:t>
              </a:r>
            </a:p>
          </p:txBody>
        </p:sp>
      </p:grpSp>
      <p:grpSp>
        <p:nvGrpSpPr>
          <p:cNvPr id="21" name="Group 20">
            <a:extLst>
              <a:ext uri="{FF2B5EF4-FFF2-40B4-BE49-F238E27FC236}">
                <a16:creationId xmlns:a16="http://schemas.microsoft.com/office/drawing/2014/main" id="{0A3B73B2-226F-866D-EB31-60BCC59DC4DB}"/>
              </a:ext>
            </a:extLst>
          </p:cNvPr>
          <p:cNvGrpSpPr/>
          <p:nvPr/>
        </p:nvGrpSpPr>
        <p:grpSpPr>
          <a:xfrm rot="17945804">
            <a:off x="5253794" y="2784626"/>
            <a:ext cx="3000144" cy="671537"/>
            <a:chOff x="9086160" y="1390795"/>
            <a:chExt cx="1727036" cy="671537"/>
          </a:xfrm>
        </p:grpSpPr>
        <p:sp>
          <p:nvSpPr>
            <p:cNvPr id="36" name="Arrow: Right 35">
              <a:extLst>
                <a:ext uri="{FF2B5EF4-FFF2-40B4-BE49-F238E27FC236}">
                  <a16:creationId xmlns:a16="http://schemas.microsoft.com/office/drawing/2014/main" id="{B977E347-125E-4E38-88EF-159D968D3629}"/>
                </a:ext>
              </a:extLst>
            </p:cNvPr>
            <p:cNvSpPr/>
            <p:nvPr/>
          </p:nvSpPr>
          <p:spPr>
            <a:xfrm rot="10800000">
              <a:off x="9086160" y="1390795"/>
              <a:ext cx="1592985" cy="671537"/>
            </a:xfrm>
            <a:prstGeom prs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32EAD9-5276-420E-ACBF-EA67F2C8DE56}"/>
                </a:ext>
              </a:extLst>
            </p:cNvPr>
            <p:cNvSpPr txBox="1"/>
            <p:nvPr/>
          </p:nvSpPr>
          <p:spPr>
            <a:xfrm>
              <a:off x="9220210" y="1541899"/>
              <a:ext cx="1592986" cy="369332"/>
            </a:xfrm>
            <a:prstGeom prst="rect">
              <a:avLst/>
            </a:prstGeom>
            <a:noFill/>
          </p:spPr>
          <p:txBody>
            <a:bodyPr wrap="square" rtlCol="0">
              <a:spAutoFit/>
            </a:bodyPr>
            <a:lstStyle/>
            <a:p>
              <a:r>
                <a:rPr lang="en-US" b="1" dirty="0"/>
                <a:t>External Input</a:t>
              </a:r>
            </a:p>
          </p:txBody>
        </p:sp>
      </p:grpSp>
      <p:grpSp>
        <p:nvGrpSpPr>
          <p:cNvPr id="22" name="Group 21">
            <a:extLst>
              <a:ext uri="{FF2B5EF4-FFF2-40B4-BE49-F238E27FC236}">
                <a16:creationId xmlns:a16="http://schemas.microsoft.com/office/drawing/2014/main" id="{6BB5C504-1337-C55E-EAAB-11C46F50EEAB}"/>
              </a:ext>
            </a:extLst>
          </p:cNvPr>
          <p:cNvGrpSpPr/>
          <p:nvPr/>
        </p:nvGrpSpPr>
        <p:grpSpPr>
          <a:xfrm>
            <a:off x="7492900" y="1239044"/>
            <a:ext cx="3091846" cy="1569660"/>
            <a:chOff x="10791465" y="1136144"/>
            <a:chExt cx="2035565" cy="1569660"/>
          </a:xfrm>
        </p:grpSpPr>
        <p:sp>
          <p:nvSpPr>
            <p:cNvPr id="18" name="Rectangle 17">
              <a:extLst>
                <a:ext uri="{FF2B5EF4-FFF2-40B4-BE49-F238E27FC236}">
                  <a16:creationId xmlns:a16="http://schemas.microsoft.com/office/drawing/2014/main" id="{F514CF29-1F5C-4CD4-A8EC-7225E578F85A}"/>
                </a:ext>
              </a:extLst>
            </p:cNvPr>
            <p:cNvSpPr/>
            <p:nvPr/>
          </p:nvSpPr>
          <p:spPr>
            <a:xfrm>
              <a:off x="10813196" y="1174251"/>
              <a:ext cx="1243376" cy="1380248"/>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2458125-AB6F-4D7C-BCD3-DB597BEAEEA4}"/>
                </a:ext>
              </a:extLst>
            </p:cNvPr>
            <p:cNvSpPr txBox="1"/>
            <p:nvPr/>
          </p:nvSpPr>
          <p:spPr>
            <a:xfrm>
              <a:off x="10791465" y="1136144"/>
              <a:ext cx="2035565" cy="1569660"/>
            </a:xfrm>
            <a:prstGeom prst="rect">
              <a:avLst/>
            </a:prstGeom>
            <a:noFill/>
          </p:spPr>
          <p:txBody>
            <a:bodyPr wrap="square" rtlCol="0">
              <a:spAutoFit/>
            </a:bodyPr>
            <a:lstStyle/>
            <a:p>
              <a:r>
                <a:rPr lang="en-US" sz="1600" b="1" dirty="0" err="1"/>
                <a:t>NonMembers</a:t>
              </a:r>
              <a:endParaRPr lang="en-US" sz="1600" b="1" dirty="0"/>
            </a:p>
            <a:p>
              <a:endParaRPr lang="en-US" sz="1600" b="1" dirty="0"/>
            </a:p>
            <a:p>
              <a:r>
                <a:rPr lang="en-US" sz="1600" b="1" dirty="0"/>
                <a:t>Unengaged Members</a:t>
              </a:r>
            </a:p>
            <a:p>
              <a:endParaRPr lang="en-US" sz="1600" b="1" dirty="0"/>
            </a:p>
            <a:p>
              <a:r>
                <a:rPr lang="en-US" sz="1600" b="1" dirty="0"/>
                <a:t>SLOs</a:t>
              </a:r>
            </a:p>
            <a:p>
              <a:endParaRPr lang="en-US" sz="1600" b="1" dirty="0"/>
            </a:p>
          </p:txBody>
        </p:sp>
      </p:grpSp>
      <p:grpSp>
        <p:nvGrpSpPr>
          <p:cNvPr id="5" name="Group 4">
            <a:extLst>
              <a:ext uri="{FF2B5EF4-FFF2-40B4-BE49-F238E27FC236}">
                <a16:creationId xmlns:a16="http://schemas.microsoft.com/office/drawing/2014/main" id="{2D10AD91-278D-CEAF-944C-381AA8AEFC60}"/>
              </a:ext>
            </a:extLst>
          </p:cNvPr>
          <p:cNvGrpSpPr/>
          <p:nvPr/>
        </p:nvGrpSpPr>
        <p:grpSpPr>
          <a:xfrm rot="2549520">
            <a:off x="3682056" y="2290221"/>
            <a:ext cx="1645960" cy="520436"/>
            <a:chOff x="4323239" y="1229706"/>
            <a:chExt cx="2850770" cy="520436"/>
          </a:xfrm>
        </p:grpSpPr>
        <p:sp>
          <p:nvSpPr>
            <p:cNvPr id="23" name="Arrow: Right 22">
              <a:extLst>
                <a:ext uri="{FF2B5EF4-FFF2-40B4-BE49-F238E27FC236}">
                  <a16:creationId xmlns:a16="http://schemas.microsoft.com/office/drawing/2014/main" id="{8383101F-D630-41E0-9826-9D8EF5B1BBC6}"/>
                </a:ext>
              </a:extLst>
            </p:cNvPr>
            <p:cNvSpPr/>
            <p:nvPr/>
          </p:nvSpPr>
          <p:spPr>
            <a:xfrm rot="10800000">
              <a:off x="4323239" y="1229706"/>
              <a:ext cx="2850770" cy="520436"/>
            </a:xfrm>
            <a:prstGeom prs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5E8F829-A198-4815-9343-6F4060BE9E7C}"/>
                </a:ext>
              </a:extLst>
            </p:cNvPr>
            <p:cNvSpPr txBox="1"/>
            <p:nvPr/>
          </p:nvSpPr>
          <p:spPr>
            <a:xfrm>
              <a:off x="4762305" y="1361030"/>
              <a:ext cx="2310557" cy="261610"/>
            </a:xfrm>
            <a:prstGeom prst="rect">
              <a:avLst/>
            </a:prstGeom>
            <a:noFill/>
          </p:spPr>
          <p:txBody>
            <a:bodyPr wrap="square" rtlCol="0">
              <a:spAutoFit/>
            </a:bodyPr>
            <a:lstStyle/>
            <a:p>
              <a:r>
                <a:rPr lang="en-US" sz="1100" b="1" dirty="0"/>
                <a:t>Recommendations</a:t>
              </a:r>
              <a:endParaRPr lang="en-US" b="1" dirty="0"/>
            </a:p>
          </p:txBody>
        </p:sp>
      </p:grpSp>
      <p:sp>
        <p:nvSpPr>
          <p:cNvPr id="26" name="Date Placeholder 25">
            <a:extLst>
              <a:ext uri="{FF2B5EF4-FFF2-40B4-BE49-F238E27FC236}">
                <a16:creationId xmlns:a16="http://schemas.microsoft.com/office/drawing/2014/main" id="{8AEED94C-E4AF-463E-9B4A-DC89423A040C}"/>
              </a:ext>
            </a:extLst>
          </p:cNvPr>
          <p:cNvSpPr>
            <a:spLocks noGrp="1"/>
          </p:cNvSpPr>
          <p:nvPr>
            <p:ph type="dt" sz="half" idx="10"/>
          </p:nvPr>
        </p:nvSpPr>
        <p:spPr/>
        <p:txBody>
          <a:bodyPr/>
          <a:lstStyle/>
          <a:p>
            <a:fld id="{EFB34F12-C987-4C83-8952-A755489A27DD}" type="datetime1">
              <a:rPr lang="en-US" smtClean="0"/>
              <a:t>11/10/2022</a:t>
            </a:fld>
            <a:endParaRPr lang="en-US"/>
          </a:p>
        </p:txBody>
      </p:sp>
      <p:sp>
        <p:nvSpPr>
          <p:cNvPr id="27" name="Slide Number Placeholder 26">
            <a:extLst>
              <a:ext uri="{FF2B5EF4-FFF2-40B4-BE49-F238E27FC236}">
                <a16:creationId xmlns:a16="http://schemas.microsoft.com/office/drawing/2014/main" id="{8C29C96A-FB49-4EB5-94B4-DA99EFE3256D}"/>
              </a:ext>
            </a:extLst>
          </p:cNvPr>
          <p:cNvSpPr>
            <a:spLocks noGrp="1"/>
          </p:cNvSpPr>
          <p:nvPr>
            <p:ph type="sldNum" sz="quarter" idx="12"/>
          </p:nvPr>
        </p:nvSpPr>
        <p:spPr/>
        <p:txBody>
          <a:bodyPr/>
          <a:lstStyle/>
          <a:p>
            <a:fld id="{E0FE408E-4D51-6844-889C-4F5A442FF087}" type="slidenum">
              <a:rPr lang="en-US" smtClean="0"/>
              <a:t>38</a:t>
            </a:fld>
            <a:endParaRPr lang="en-US"/>
          </a:p>
        </p:txBody>
      </p:sp>
      <p:grpSp>
        <p:nvGrpSpPr>
          <p:cNvPr id="12" name="Group 11">
            <a:extLst>
              <a:ext uri="{FF2B5EF4-FFF2-40B4-BE49-F238E27FC236}">
                <a16:creationId xmlns:a16="http://schemas.microsoft.com/office/drawing/2014/main" id="{CB957369-25A4-22DD-D587-0B77B7A7909E}"/>
              </a:ext>
            </a:extLst>
          </p:cNvPr>
          <p:cNvGrpSpPr/>
          <p:nvPr/>
        </p:nvGrpSpPr>
        <p:grpSpPr>
          <a:xfrm>
            <a:off x="3454685" y="3686417"/>
            <a:ext cx="1645960" cy="520436"/>
            <a:chOff x="4323239" y="1229706"/>
            <a:chExt cx="2850770" cy="520436"/>
          </a:xfrm>
        </p:grpSpPr>
        <p:sp>
          <p:nvSpPr>
            <p:cNvPr id="13" name="Arrow: Right 12">
              <a:extLst>
                <a:ext uri="{FF2B5EF4-FFF2-40B4-BE49-F238E27FC236}">
                  <a16:creationId xmlns:a16="http://schemas.microsoft.com/office/drawing/2014/main" id="{7EF581C1-18AF-1D92-7BF9-7909053367BC}"/>
                </a:ext>
              </a:extLst>
            </p:cNvPr>
            <p:cNvSpPr/>
            <p:nvPr/>
          </p:nvSpPr>
          <p:spPr>
            <a:xfrm rot="10800000">
              <a:off x="4323239" y="1229706"/>
              <a:ext cx="2850770" cy="520436"/>
            </a:xfrm>
            <a:prstGeom prs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5A7810-C1EF-960B-BFFA-0DAE5EEF56AB}"/>
                </a:ext>
              </a:extLst>
            </p:cNvPr>
            <p:cNvSpPr txBox="1"/>
            <p:nvPr/>
          </p:nvSpPr>
          <p:spPr>
            <a:xfrm>
              <a:off x="4762305" y="1361030"/>
              <a:ext cx="2310557" cy="261610"/>
            </a:xfrm>
            <a:prstGeom prst="rect">
              <a:avLst/>
            </a:prstGeom>
            <a:noFill/>
          </p:spPr>
          <p:txBody>
            <a:bodyPr wrap="square" rtlCol="0">
              <a:spAutoFit/>
            </a:bodyPr>
            <a:lstStyle/>
            <a:p>
              <a:r>
                <a:rPr lang="en-US" sz="1100" b="1" dirty="0"/>
                <a:t>Recommendations</a:t>
              </a:r>
              <a:endParaRPr lang="en-US" b="1" dirty="0"/>
            </a:p>
          </p:txBody>
        </p:sp>
      </p:grpSp>
    </p:spTree>
    <p:extLst>
      <p:ext uri="{BB962C8B-B14F-4D97-AF65-F5344CB8AC3E}">
        <p14:creationId xmlns:p14="http://schemas.microsoft.com/office/powerpoint/2010/main" val="1810181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32828A-CD8A-252F-3E65-20185741CB94}"/>
              </a:ext>
            </a:extLst>
          </p:cNvPr>
          <p:cNvCxnSpPr>
            <a:cxnSpLocks/>
          </p:cNvCxnSpPr>
          <p:nvPr/>
        </p:nvCxnSpPr>
        <p:spPr>
          <a:xfrm>
            <a:off x="903111" y="3661344"/>
            <a:ext cx="6098245" cy="0"/>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D216757-2326-2358-320C-32D1716317E0}"/>
              </a:ext>
            </a:extLst>
          </p:cNvPr>
          <p:cNvCxnSpPr>
            <a:cxnSpLocks/>
          </p:cNvCxnSpPr>
          <p:nvPr/>
        </p:nvCxnSpPr>
        <p:spPr>
          <a:xfrm flipV="1">
            <a:off x="903111" y="3115735"/>
            <a:ext cx="0" cy="545609"/>
          </a:xfrm>
          <a:prstGeom prst="line">
            <a:avLst/>
          </a:prstGeom>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79AA2FB1-A010-4F9C-919B-FCBB128DE13D}"/>
              </a:ext>
            </a:extLst>
          </p:cNvPr>
          <p:cNvSpPr txBox="1"/>
          <p:nvPr/>
        </p:nvSpPr>
        <p:spPr>
          <a:xfrm>
            <a:off x="245936" y="2284738"/>
            <a:ext cx="2434088" cy="830997"/>
          </a:xfrm>
          <a:prstGeom prst="rect">
            <a:avLst/>
          </a:prstGeom>
          <a:noFill/>
          <a:ln>
            <a:solidFill>
              <a:srgbClr val="1C2F5D"/>
            </a:solidFill>
          </a:ln>
        </p:spPr>
        <p:txBody>
          <a:bodyPr wrap="square" rtlCol="0">
            <a:spAutoFit/>
          </a:bodyPr>
          <a:lstStyle/>
          <a:p>
            <a:r>
              <a:rPr lang="en-US" sz="1600" b="1" dirty="0"/>
              <a:t>Establish </a:t>
            </a:r>
            <a:r>
              <a:rPr lang="en-US" sz="1600" b="1" i="1" dirty="0"/>
              <a:t>Service Member Working Group </a:t>
            </a:r>
            <a:r>
              <a:rPr lang="en-US" sz="1600" b="1" dirty="0"/>
              <a:t>under Membership COI. </a:t>
            </a:r>
          </a:p>
        </p:txBody>
      </p:sp>
      <p:cxnSp>
        <p:nvCxnSpPr>
          <p:cNvPr id="9" name="Straight Connector 8">
            <a:extLst>
              <a:ext uri="{FF2B5EF4-FFF2-40B4-BE49-F238E27FC236}">
                <a16:creationId xmlns:a16="http://schemas.microsoft.com/office/drawing/2014/main" id="{24D2A573-3388-C55C-BD9B-43A5BDCD5C6D}"/>
              </a:ext>
            </a:extLst>
          </p:cNvPr>
          <p:cNvCxnSpPr/>
          <p:nvPr/>
        </p:nvCxnSpPr>
        <p:spPr>
          <a:xfrm flipV="1">
            <a:off x="1259167" y="3661344"/>
            <a:ext cx="0" cy="505178"/>
          </a:xfrm>
          <a:prstGeom prst="line">
            <a:avLst/>
          </a:prstGeom>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4871ED5F-1B74-4CFE-6092-6C0168CB531A}"/>
              </a:ext>
            </a:extLst>
          </p:cNvPr>
          <p:cNvSpPr txBox="1"/>
          <p:nvPr/>
        </p:nvSpPr>
        <p:spPr>
          <a:xfrm>
            <a:off x="745117" y="4166522"/>
            <a:ext cx="2980471" cy="1077218"/>
          </a:xfrm>
          <a:prstGeom prst="rect">
            <a:avLst/>
          </a:prstGeom>
          <a:noFill/>
          <a:ln>
            <a:solidFill>
              <a:srgbClr val="1C2F5D"/>
            </a:solidFill>
          </a:ln>
        </p:spPr>
        <p:txBody>
          <a:bodyPr wrap="square" rtlCol="0">
            <a:spAutoFit/>
          </a:bodyPr>
          <a:lstStyle/>
          <a:p>
            <a:r>
              <a:rPr lang="en-US" sz="1600" b="1" dirty="0"/>
              <a:t>Task #1: Understand the target population (how do they choose to spend their discretionary time? Etc.)</a:t>
            </a:r>
          </a:p>
        </p:txBody>
      </p:sp>
      <p:cxnSp>
        <p:nvCxnSpPr>
          <p:cNvPr id="11" name="Straight Connector 10">
            <a:extLst>
              <a:ext uri="{FF2B5EF4-FFF2-40B4-BE49-F238E27FC236}">
                <a16:creationId xmlns:a16="http://schemas.microsoft.com/office/drawing/2014/main" id="{F2063164-7852-1958-DFA2-32A112BB46C4}"/>
              </a:ext>
            </a:extLst>
          </p:cNvPr>
          <p:cNvCxnSpPr/>
          <p:nvPr/>
        </p:nvCxnSpPr>
        <p:spPr>
          <a:xfrm flipV="1">
            <a:off x="3725588" y="3176411"/>
            <a:ext cx="0" cy="50517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3" name="Chart 12">
            <a:extLst>
              <a:ext uri="{FF2B5EF4-FFF2-40B4-BE49-F238E27FC236}">
                <a16:creationId xmlns:a16="http://schemas.microsoft.com/office/drawing/2014/main" id="{4608D188-BC9F-6EC6-4602-54FACF96A6A4}"/>
              </a:ext>
            </a:extLst>
          </p:cNvPr>
          <p:cNvGraphicFramePr/>
          <p:nvPr/>
        </p:nvGraphicFramePr>
        <p:xfrm>
          <a:off x="6548065" y="1658289"/>
          <a:ext cx="6275814" cy="361362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0D258DB8-6983-4B0D-8308-62D100929069}"/>
              </a:ext>
            </a:extLst>
          </p:cNvPr>
          <p:cNvCxnSpPr/>
          <p:nvPr/>
        </p:nvCxnSpPr>
        <p:spPr>
          <a:xfrm flipH="1">
            <a:off x="9265186" y="2700236"/>
            <a:ext cx="420786" cy="0"/>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DE34678-9E3C-4292-AED7-82497335A5C5}"/>
              </a:ext>
            </a:extLst>
          </p:cNvPr>
          <p:cNvCxnSpPr>
            <a:cxnSpLocks/>
          </p:cNvCxnSpPr>
          <p:nvPr/>
        </p:nvCxnSpPr>
        <p:spPr>
          <a:xfrm flipH="1">
            <a:off x="9644050" y="3978502"/>
            <a:ext cx="364176" cy="208564"/>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9CA6484-DDAD-4BD1-95F1-FAA72B71CABC}"/>
              </a:ext>
            </a:extLst>
          </p:cNvPr>
          <p:cNvSpPr txBox="1"/>
          <p:nvPr/>
        </p:nvSpPr>
        <p:spPr>
          <a:xfrm>
            <a:off x="3280917" y="2359985"/>
            <a:ext cx="2980471" cy="830997"/>
          </a:xfrm>
          <a:prstGeom prst="rect">
            <a:avLst/>
          </a:prstGeom>
          <a:noFill/>
          <a:ln>
            <a:solidFill>
              <a:srgbClr val="1C2F5D"/>
            </a:solidFill>
          </a:ln>
        </p:spPr>
        <p:txBody>
          <a:bodyPr wrap="square" rtlCol="0">
            <a:spAutoFit/>
          </a:bodyPr>
          <a:lstStyle/>
          <a:p>
            <a:r>
              <a:rPr lang="en-US" sz="1600" b="1" dirty="0"/>
              <a:t>Task #2: Understand why past SAME efforts have been ineffective at recruiting. </a:t>
            </a:r>
          </a:p>
        </p:txBody>
      </p:sp>
      <p:cxnSp>
        <p:nvCxnSpPr>
          <p:cNvPr id="28" name="Straight Connector 27">
            <a:extLst>
              <a:ext uri="{FF2B5EF4-FFF2-40B4-BE49-F238E27FC236}">
                <a16:creationId xmlns:a16="http://schemas.microsoft.com/office/drawing/2014/main" id="{AE2F8241-F2C3-41EC-911A-23092613D04C}"/>
              </a:ext>
            </a:extLst>
          </p:cNvPr>
          <p:cNvCxnSpPr>
            <a:cxnSpLocks/>
          </p:cNvCxnSpPr>
          <p:nvPr/>
        </p:nvCxnSpPr>
        <p:spPr>
          <a:xfrm>
            <a:off x="7081737" y="3661344"/>
            <a:ext cx="1224981"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1" name="Thought Bubble: Cloud 30">
            <a:extLst>
              <a:ext uri="{FF2B5EF4-FFF2-40B4-BE49-F238E27FC236}">
                <a16:creationId xmlns:a16="http://schemas.microsoft.com/office/drawing/2014/main" id="{C67B203A-1E6D-4B42-9DE8-7F95B63A43C1}"/>
              </a:ext>
            </a:extLst>
          </p:cNvPr>
          <p:cNvSpPr/>
          <p:nvPr/>
        </p:nvSpPr>
        <p:spPr>
          <a:xfrm>
            <a:off x="4501551" y="4206954"/>
            <a:ext cx="2868240" cy="1867625"/>
          </a:xfrm>
          <a:prstGeom prst="cloudCallout">
            <a:avLst>
              <a:gd name="adj1" fmla="val -37836"/>
              <a:gd name="adj2" fmla="val -78638"/>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8A80FC0-90F0-4053-BC72-36D86ABD8EA3}"/>
              </a:ext>
            </a:extLst>
          </p:cNvPr>
          <p:cNvSpPr txBox="1"/>
          <p:nvPr/>
        </p:nvSpPr>
        <p:spPr>
          <a:xfrm>
            <a:off x="4789512" y="4644580"/>
            <a:ext cx="2404547" cy="1169551"/>
          </a:xfrm>
          <a:prstGeom prst="rect">
            <a:avLst/>
          </a:prstGeom>
          <a:noFill/>
        </p:spPr>
        <p:txBody>
          <a:bodyPr wrap="square" rtlCol="0">
            <a:spAutoFit/>
          </a:bodyPr>
          <a:lstStyle/>
          <a:p>
            <a:pPr marL="285750" indent="-285750">
              <a:buFont typeface="Arial" panose="020B0604020202020204" pitchFamily="34" charset="0"/>
              <a:buChar char="•"/>
            </a:pPr>
            <a:r>
              <a:rPr lang="en-US" sz="1400" b="1" dirty="0"/>
              <a:t>Next Steps for SMWG</a:t>
            </a:r>
          </a:p>
          <a:p>
            <a:pPr marL="285750" indent="-285750">
              <a:buFont typeface="Arial" panose="020B0604020202020204" pitchFamily="34" charset="0"/>
              <a:buChar char="•"/>
            </a:pPr>
            <a:r>
              <a:rPr lang="en-US" sz="1400" b="1" dirty="0"/>
              <a:t>Out of the box solutions?</a:t>
            </a:r>
          </a:p>
          <a:p>
            <a:pPr marL="285750" indent="-285750">
              <a:buFont typeface="Arial" panose="020B0604020202020204" pitchFamily="34" charset="0"/>
              <a:buChar char="•"/>
            </a:pPr>
            <a:r>
              <a:rPr lang="en-US" sz="1400" b="1" dirty="0"/>
              <a:t>Chiefs Support?</a:t>
            </a:r>
          </a:p>
          <a:p>
            <a:pPr marL="285750" indent="-285750">
              <a:buFont typeface="Arial" panose="020B0604020202020204" pitchFamily="34" charset="0"/>
              <a:buChar char="•"/>
            </a:pPr>
            <a:r>
              <a:rPr lang="en-US" sz="1400" b="1" dirty="0"/>
              <a:t>It’s a long-term  journey!</a:t>
            </a:r>
          </a:p>
          <a:p>
            <a:pPr marL="285750" indent="-285750">
              <a:buFont typeface="Arial" panose="020B0604020202020204" pitchFamily="34" charset="0"/>
              <a:buChar char="•"/>
            </a:pPr>
            <a:endParaRPr lang="en-US" sz="1400" b="1" dirty="0"/>
          </a:p>
        </p:txBody>
      </p:sp>
      <p:sp>
        <p:nvSpPr>
          <p:cNvPr id="14" name="Date Placeholder 13">
            <a:extLst>
              <a:ext uri="{FF2B5EF4-FFF2-40B4-BE49-F238E27FC236}">
                <a16:creationId xmlns:a16="http://schemas.microsoft.com/office/drawing/2014/main" id="{84CF8AE1-7524-423F-873E-26E21E6048F5}"/>
              </a:ext>
            </a:extLst>
          </p:cNvPr>
          <p:cNvSpPr>
            <a:spLocks noGrp="1"/>
          </p:cNvSpPr>
          <p:nvPr>
            <p:ph type="dt" sz="half" idx="10"/>
          </p:nvPr>
        </p:nvSpPr>
        <p:spPr/>
        <p:txBody>
          <a:bodyPr/>
          <a:lstStyle/>
          <a:p>
            <a:fld id="{88BC74D0-94F8-4D5D-BAAC-5CAB094965E0}" type="datetime1">
              <a:rPr lang="en-US" smtClean="0"/>
              <a:t>11/10/2022</a:t>
            </a:fld>
            <a:endParaRPr lang="en-US"/>
          </a:p>
        </p:txBody>
      </p:sp>
      <p:sp>
        <p:nvSpPr>
          <p:cNvPr id="16" name="Slide Number Placeholder 15">
            <a:extLst>
              <a:ext uri="{FF2B5EF4-FFF2-40B4-BE49-F238E27FC236}">
                <a16:creationId xmlns:a16="http://schemas.microsoft.com/office/drawing/2014/main" id="{25769DF6-11EA-4FB6-BE86-DD75750F1CD0}"/>
              </a:ext>
            </a:extLst>
          </p:cNvPr>
          <p:cNvSpPr>
            <a:spLocks noGrp="1"/>
          </p:cNvSpPr>
          <p:nvPr>
            <p:ph type="sldNum" sz="quarter" idx="12"/>
          </p:nvPr>
        </p:nvSpPr>
        <p:spPr/>
        <p:txBody>
          <a:bodyPr/>
          <a:lstStyle/>
          <a:p>
            <a:fld id="{E0FE408E-4D51-6844-889C-4F5A442FF087}" type="slidenum">
              <a:rPr lang="en-US" smtClean="0"/>
              <a:t>39</a:t>
            </a:fld>
            <a:endParaRPr lang="en-US"/>
          </a:p>
        </p:txBody>
      </p:sp>
      <p:sp>
        <p:nvSpPr>
          <p:cNvPr id="2" name="TextBox 1">
            <a:extLst>
              <a:ext uri="{FF2B5EF4-FFF2-40B4-BE49-F238E27FC236}">
                <a16:creationId xmlns:a16="http://schemas.microsoft.com/office/drawing/2014/main" id="{9FB91018-3CDB-C468-E48C-61B220FEA4E3}"/>
              </a:ext>
            </a:extLst>
          </p:cNvPr>
          <p:cNvSpPr txBox="1"/>
          <p:nvPr/>
        </p:nvSpPr>
        <p:spPr>
          <a:xfrm>
            <a:off x="3548450" y="208490"/>
            <a:ext cx="5425875" cy="584775"/>
          </a:xfrm>
          <a:prstGeom prst="rect">
            <a:avLst/>
          </a:prstGeom>
          <a:noFill/>
        </p:spPr>
        <p:txBody>
          <a:bodyPr wrap="square" rtlCol="0">
            <a:spAutoFit/>
          </a:bodyPr>
          <a:lstStyle/>
          <a:p>
            <a:r>
              <a:rPr lang="en-US" sz="3200" b="1" i="1" dirty="0">
                <a:solidFill>
                  <a:schemeClr val="bg1"/>
                </a:solidFill>
              </a:rPr>
              <a:t>Understanding the Journey</a:t>
            </a:r>
          </a:p>
        </p:txBody>
      </p:sp>
    </p:spTree>
    <p:extLst>
      <p:ext uri="{BB962C8B-B14F-4D97-AF65-F5344CB8AC3E}">
        <p14:creationId xmlns:p14="http://schemas.microsoft.com/office/powerpoint/2010/main" val="79223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55023-53B6-4281-BE0B-6B4D65F34E79}"/>
              </a:ext>
            </a:extLst>
          </p:cNvPr>
          <p:cNvSpPr txBox="1"/>
          <p:nvPr/>
        </p:nvSpPr>
        <p:spPr>
          <a:xfrm>
            <a:off x="609599" y="947192"/>
            <a:ext cx="11072117" cy="5632311"/>
          </a:xfrm>
          <a:prstGeom prst="rect">
            <a:avLst/>
          </a:prstGeom>
          <a:noFill/>
        </p:spPr>
        <p:txBody>
          <a:bodyPr wrap="square" rtlCol="0">
            <a:spAutoFit/>
          </a:bodyPr>
          <a:lstStyle/>
          <a:p>
            <a:pPr algn="ctr"/>
            <a:endParaRPr lang="en-US" b="1" dirty="0"/>
          </a:p>
          <a:p>
            <a:r>
              <a:rPr lang="en-US" b="1" dirty="0"/>
              <a:t>FY 2022 Budget Status:</a:t>
            </a:r>
          </a:p>
          <a:p>
            <a:r>
              <a:rPr lang="en-US" dirty="0"/>
              <a:t>	</a:t>
            </a:r>
            <a:r>
              <a:rPr lang="en-US" u="sng" dirty="0"/>
              <a:t>EOY Budget Forecast: </a:t>
            </a:r>
            <a:r>
              <a:rPr lang="en-US" b="1" u="sng" dirty="0">
                <a:solidFill>
                  <a:srgbClr val="FF0000"/>
                </a:solidFill>
              </a:rPr>
              <a:t>-$306k (May ’22 - $700k)</a:t>
            </a:r>
          </a:p>
          <a:p>
            <a:r>
              <a:rPr lang="en-US" dirty="0"/>
              <a:t>		Revenue:  </a:t>
            </a:r>
            <a:r>
              <a:rPr lang="en-US" b="1" dirty="0">
                <a:solidFill>
                  <a:srgbClr val="FF0000"/>
                </a:solidFill>
              </a:rPr>
              <a:t>-$300k</a:t>
            </a:r>
            <a:r>
              <a:rPr lang="en-US" dirty="0"/>
              <a:t> (Dues double counting);  </a:t>
            </a:r>
            <a:r>
              <a:rPr lang="en-US" b="1" dirty="0">
                <a:solidFill>
                  <a:srgbClr val="FF0000"/>
                </a:solidFill>
              </a:rPr>
              <a:t>-100k </a:t>
            </a:r>
            <a:r>
              <a:rPr lang="en-US" dirty="0"/>
              <a:t>(net revenue JETC)</a:t>
            </a:r>
          </a:p>
          <a:p>
            <a:r>
              <a:rPr lang="en-US" dirty="0"/>
              <a:t>		Includes $80k unbudgeted salary adjustments on 1 Oct (retention) </a:t>
            </a:r>
          </a:p>
          <a:p>
            <a:endParaRPr lang="en-US" dirty="0"/>
          </a:p>
          <a:p>
            <a:r>
              <a:rPr lang="en-US" dirty="0"/>
              <a:t>	</a:t>
            </a:r>
            <a:r>
              <a:rPr lang="en-US" u="sng" dirty="0"/>
              <a:t>Other Actions:</a:t>
            </a:r>
          </a:p>
          <a:p>
            <a:r>
              <a:rPr lang="en-US" dirty="0"/>
              <a:t>		SBC Tennessee States Sales Tax Relief ($150,000) (secured certificate on 8-4-22)</a:t>
            </a:r>
          </a:p>
          <a:p>
            <a:r>
              <a:rPr lang="en-US" dirty="0"/>
              <a:t>		Reimburse Cash (EMS expenditures) ($200,000 due from reserves on 1 Oct 2022)</a:t>
            </a:r>
          </a:p>
          <a:p>
            <a:r>
              <a:rPr lang="en-US" dirty="0"/>
              <a:t>		Reduce Professional fees (Parted ways with CLA 0n 15 Oct)</a:t>
            </a:r>
          </a:p>
          <a:p>
            <a:r>
              <a:rPr lang="en-US" dirty="0"/>
              <a:t>		Aggressive tracking of SM Dues Restructure Implementation </a:t>
            </a:r>
          </a:p>
          <a:p>
            <a:r>
              <a:rPr lang="en-US" dirty="0"/>
              <a:t>		New financial management system in place (Intacct, Bill.com, </a:t>
            </a:r>
            <a:r>
              <a:rPr lang="en-US" dirty="0" err="1"/>
              <a:t>Tallie</a:t>
            </a:r>
            <a:r>
              <a:rPr lang="en-US" dirty="0"/>
              <a:t>); integrating with Nimble  		</a:t>
            </a:r>
          </a:p>
          <a:p>
            <a:r>
              <a:rPr lang="en-US" b="1" dirty="0"/>
              <a:t>2021 Audit:</a:t>
            </a:r>
            <a:r>
              <a:rPr lang="en-US" dirty="0"/>
              <a:t> Audit Committee met 26 Oct 2022. Clean opinion on financials (8</a:t>
            </a:r>
            <a:r>
              <a:rPr lang="en-US" baseline="30000" dirty="0"/>
              <a:t>th</a:t>
            </a:r>
            <a:r>
              <a:rPr lang="en-US" dirty="0"/>
              <a:t> consecutive year). Some internal controls recommendations. </a:t>
            </a:r>
            <a:endParaRPr lang="en-US" u="sng" dirty="0"/>
          </a:p>
          <a:p>
            <a:endParaRPr lang="en-US" dirty="0"/>
          </a:p>
          <a:p>
            <a:r>
              <a:rPr lang="en-US" b="1" dirty="0"/>
              <a:t>Finance Team Status: “</a:t>
            </a:r>
            <a:r>
              <a:rPr lang="en-US" dirty="0"/>
              <a:t>paddled” vigorously thru the “perfect storm” (lost all staff; CLA issues, new system) – rebuilding in-house team with experienced professionals (Sai Newton Tryer, Beatriz Cook). </a:t>
            </a:r>
          </a:p>
          <a:p>
            <a:r>
              <a:rPr lang="en-US" dirty="0"/>
              <a:t>AND … we (Society and Foundation) have a brilliant, engaged Treasurer!</a:t>
            </a:r>
          </a:p>
          <a:p>
            <a:endParaRPr lang="en-US" dirty="0"/>
          </a:p>
          <a:p>
            <a:endParaRPr lang="en-US" dirty="0"/>
          </a:p>
        </p:txBody>
      </p:sp>
      <p:sp>
        <p:nvSpPr>
          <p:cNvPr id="5" name="TextBox 4">
            <a:extLst>
              <a:ext uri="{FF2B5EF4-FFF2-40B4-BE49-F238E27FC236}">
                <a16:creationId xmlns:a16="http://schemas.microsoft.com/office/drawing/2014/main" id="{443CA61A-9F8D-4E5B-BAA6-1EB1A38F0369}"/>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Bottom Line Up Front</a:t>
            </a:r>
          </a:p>
        </p:txBody>
      </p:sp>
      <p:sp>
        <p:nvSpPr>
          <p:cNvPr id="2" name="Slide Number Placeholder 1">
            <a:extLst>
              <a:ext uri="{FF2B5EF4-FFF2-40B4-BE49-F238E27FC236}">
                <a16:creationId xmlns:a16="http://schemas.microsoft.com/office/drawing/2014/main" id="{0F6EA5D9-78D6-4CE9-94A1-02334C289344}"/>
              </a:ext>
            </a:extLst>
          </p:cNvPr>
          <p:cNvSpPr>
            <a:spLocks noGrp="1"/>
          </p:cNvSpPr>
          <p:nvPr>
            <p:ph type="sldNum" sz="quarter" idx="12"/>
          </p:nvPr>
        </p:nvSpPr>
        <p:spPr/>
        <p:txBody>
          <a:bodyPr/>
          <a:lstStyle/>
          <a:p>
            <a:fld id="{E0FE408E-4D51-6844-889C-4F5A442FF087}" type="slidenum">
              <a:rPr lang="en-US" smtClean="0"/>
              <a:t>4</a:t>
            </a:fld>
            <a:endParaRPr lang="en-US" dirty="0"/>
          </a:p>
        </p:txBody>
      </p:sp>
    </p:spTree>
    <p:extLst>
      <p:ext uri="{BB962C8B-B14F-4D97-AF65-F5344CB8AC3E}">
        <p14:creationId xmlns:p14="http://schemas.microsoft.com/office/powerpoint/2010/main" val="184387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3762080" y="243380"/>
            <a:ext cx="4667839" cy="646331"/>
          </a:xfrm>
          <a:prstGeom prst="rect">
            <a:avLst/>
          </a:prstGeom>
          <a:noFill/>
        </p:spPr>
        <p:txBody>
          <a:bodyPr wrap="square" rtlCol="0">
            <a:spAutoFit/>
          </a:bodyPr>
          <a:lstStyle/>
          <a:p>
            <a:r>
              <a:rPr lang="en-US" sz="3600" b="1" i="1" dirty="0">
                <a:solidFill>
                  <a:schemeClr val="bg1"/>
                </a:solidFill>
              </a:rPr>
              <a:t>Sustaining Momentum</a:t>
            </a:r>
          </a:p>
        </p:txBody>
      </p:sp>
      <p:sp>
        <p:nvSpPr>
          <p:cNvPr id="4" name="TextBox 3">
            <a:extLst>
              <a:ext uri="{FF2B5EF4-FFF2-40B4-BE49-F238E27FC236}">
                <a16:creationId xmlns:a16="http://schemas.microsoft.com/office/drawing/2014/main" id="{A682F3AF-83CD-467E-BC6E-3E0602F3D4B4}"/>
              </a:ext>
            </a:extLst>
          </p:cNvPr>
          <p:cNvSpPr txBox="1"/>
          <p:nvPr/>
        </p:nvSpPr>
        <p:spPr>
          <a:xfrm>
            <a:off x="668249" y="1673184"/>
            <a:ext cx="11151217" cy="4862870"/>
          </a:xfrm>
          <a:prstGeom prst="rect">
            <a:avLst/>
          </a:prstGeom>
          <a:noFill/>
        </p:spPr>
        <p:txBody>
          <a:bodyPr wrap="square" rtlCol="0">
            <a:spAutoFit/>
          </a:bodyPr>
          <a:lstStyle/>
          <a:p>
            <a:pPr marL="342900" indent="-342900">
              <a:buFont typeface="Arial" panose="020B0604020202020204" pitchFamily="34" charset="0"/>
              <a:buChar char="•"/>
            </a:pPr>
            <a:r>
              <a:rPr lang="en-US" sz="1600" dirty="0"/>
              <a:t>Develop appropriate member communications to be sent in ways and at times that support uniformed service op-tempo. </a:t>
            </a:r>
          </a:p>
          <a:p>
            <a:pPr marL="342900" indent="-342900">
              <a:buFont typeface="Arial" panose="020B0604020202020204" pitchFamily="34" charset="0"/>
              <a:buChar char="•"/>
            </a:pPr>
            <a:r>
              <a:rPr lang="en-US" sz="1600" dirty="0"/>
              <a:t>Manage and leverage existing Strategic Partnerships to enhance SAME support to uniformed servicemembers.</a:t>
            </a:r>
          </a:p>
          <a:p>
            <a:pPr marL="342900" indent="-342900">
              <a:buFont typeface="Arial" panose="020B0604020202020204" pitchFamily="34" charset="0"/>
              <a:buChar char="•"/>
            </a:pPr>
            <a:r>
              <a:rPr lang="en-US" sz="1600" dirty="0"/>
              <a:t>Leverage Service Liaison Officers (SLOs) to assist with awareness and dissemination of value proposition to non-members.</a:t>
            </a:r>
          </a:p>
          <a:p>
            <a:pPr marL="342900" indent="-342900">
              <a:buFont typeface="Arial" panose="020B0604020202020204" pitchFamily="34" charset="0"/>
              <a:buChar char="•"/>
            </a:pPr>
            <a:r>
              <a:rPr lang="en-US" sz="1600" dirty="0"/>
              <a:t>Transition Committee.</a:t>
            </a:r>
          </a:p>
          <a:p>
            <a:pPr marL="800100" lvl="1" indent="-342900">
              <a:buFont typeface="Arial" panose="020B0604020202020204" pitchFamily="34" charset="0"/>
              <a:buChar char="•"/>
            </a:pPr>
            <a:r>
              <a:rPr lang="en-US" sz="1400" dirty="0"/>
              <a:t>Help create and maintain (with SAME Staff assistance) the “transition web page.”</a:t>
            </a:r>
          </a:p>
          <a:p>
            <a:pPr marL="800100" lvl="1" indent="-342900">
              <a:buFont typeface="Arial" panose="020B0604020202020204" pitchFamily="34" charset="0"/>
              <a:buChar char="•"/>
            </a:pPr>
            <a:r>
              <a:rPr lang="en-US" sz="1400" dirty="0"/>
              <a:t>Maintain Transition Mentor database to include testimonies from previous transitioning servicemembers.</a:t>
            </a:r>
          </a:p>
          <a:p>
            <a:pPr marL="800100" lvl="1" indent="-342900">
              <a:buFont typeface="Arial" panose="020B0604020202020204" pitchFamily="34" charset="0"/>
              <a:buChar char="•"/>
            </a:pPr>
            <a:r>
              <a:rPr lang="en-US" sz="1400" dirty="0"/>
              <a:t>Assist Posts with local partnerships.</a:t>
            </a:r>
          </a:p>
          <a:p>
            <a:pPr marL="800100" lvl="1" indent="-342900">
              <a:buFont typeface="Arial" panose="020B0604020202020204" pitchFamily="34" charset="0"/>
              <a:buChar char="•"/>
            </a:pPr>
            <a:r>
              <a:rPr lang="en-US" sz="1400" dirty="0"/>
              <a:t>Act as advisors for Career Transition Workshop (manage expectations).</a:t>
            </a:r>
          </a:p>
          <a:p>
            <a:pPr marL="800100" lvl="1" indent="-342900">
              <a:buFont typeface="Arial" panose="020B0604020202020204" pitchFamily="34" charset="0"/>
              <a:buChar char="•"/>
            </a:pPr>
            <a:r>
              <a:rPr lang="en-US" sz="1400" dirty="0"/>
              <a:t>Create and maintain Post sponsorship program for </a:t>
            </a:r>
            <a:r>
              <a:rPr lang="en-US" sz="1400" dirty="0" err="1"/>
              <a:t>PCSing</a:t>
            </a:r>
            <a:r>
              <a:rPr lang="en-US" sz="1400" dirty="0"/>
              <a:t> and </a:t>
            </a:r>
            <a:r>
              <a:rPr lang="en-US" sz="1400" dirty="0" err="1"/>
              <a:t>ETSing</a:t>
            </a:r>
            <a:r>
              <a:rPr lang="en-US" sz="1400" dirty="0"/>
              <a:t> service members.</a:t>
            </a:r>
          </a:p>
          <a:p>
            <a:pPr marL="342900" indent="-342900">
              <a:buFont typeface="Arial" panose="020B0604020202020204" pitchFamily="34" charset="0"/>
              <a:buChar char="•"/>
            </a:pPr>
            <a:r>
              <a:rPr lang="en-US" sz="1600" dirty="0"/>
              <a:t>Enlisted Committee.</a:t>
            </a:r>
          </a:p>
          <a:p>
            <a:pPr marL="800100" lvl="1" indent="-342900">
              <a:buFont typeface="Arial" panose="020B0604020202020204" pitchFamily="34" charset="0"/>
              <a:buChar char="•"/>
            </a:pPr>
            <a:r>
              <a:rPr lang="en-US" sz="1400" dirty="0"/>
              <a:t>Continue initiatives currently underway.</a:t>
            </a:r>
          </a:p>
          <a:p>
            <a:pPr marL="800100" lvl="1" indent="-342900">
              <a:buFont typeface="Arial" panose="020B0604020202020204" pitchFamily="34" charset="0"/>
              <a:buChar char="•"/>
            </a:pPr>
            <a:r>
              <a:rPr lang="en-US" sz="1400" dirty="0"/>
              <a:t>Advise Workgroup and Membership COI about the unique situations and issues that enlisted personnel face.</a:t>
            </a:r>
          </a:p>
          <a:p>
            <a:pPr marL="800100" lvl="1" indent="-342900">
              <a:buFont typeface="Arial" panose="020B0604020202020204" pitchFamily="34" charset="0"/>
              <a:buChar char="•"/>
            </a:pPr>
            <a:r>
              <a:rPr lang="en-US" sz="1400" dirty="0"/>
              <a:t>Leverage officer assistance in obtaining leadership buy-in to participation.</a:t>
            </a:r>
          </a:p>
          <a:p>
            <a:pPr marL="342900" indent="-342900">
              <a:buFont typeface="Arial" panose="020B0604020202020204" pitchFamily="34" charset="0"/>
              <a:buChar char="•"/>
            </a:pPr>
            <a:r>
              <a:rPr lang="en-US" sz="1600" dirty="0"/>
              <a:t>Engagement Committee.</a:t>
            </a:r>
          </a:p>
          <a:p>
            <a:pPr marL="800100" lvl="1" indent="-342900">
              <a:buFont typeface="Arial" panose="020B0604020202020204" pitchFamily="34" charset="0"/>
              <a:buChar char="•"/>
            </a:pPr>
            <a:r>
              <a:rPr lang="en-US" sz="1400" dirty="0"/>
              <a:t>Track/measure membership numbers across all uniformed services (8 total).</a:t>
            </a:r>
          </a:p>
          <a:p>
            <a:pPr marL="800100" lvl="1" indent="-342900">
              <a:buFont typeface="Arial" panose="020B0604020202020204" pitchFamily="34" charset="0"/>
              <a:buChar char="•"/>
            </a:pPr>
            <a:r>
              <a:rPr lang="en-US" sz="1400" dirty="0"/>
              <a:t>Identify barriers to participation in SAME entities (COIs, Posts, National Board, AOF, LDP).</a:t>
            </a:r>
          </a:p>
          <a:p>
            <a:pPr marL="800100" lvl="1" indent="-342900">
              <a:buFont typeface="Arial" panose="020B0604020202020204" pitchFamily="34" charset="0"/>
              <a:buChar char="•"/>
            </a:pPr>
            <a:r>
              <a:rPr lang="en-US" sz="1400" dirty="0"/>
              <a:t>Track/measure engagement using new EMS.</a:t>
            </a:r>
          </a:p>
          <a:p>
            <a:pPr marL="800100" lvl="1" indent="-342900">
              <a:buFont typeface="Arial" panose="020B0604020202020204" pitchFamily="34" charset="0"/>
              <a:buChar char="•"/>
            </a:pPr>
            <a:r>
              <a:rPr lang="en-US" sz="1400" dirty="0"/>
              <a:t>Leverage IGE Program to engage appropriate uniformed services.</a:t>
            </a:r>
          </a:p>
          <a:p>
            <a:pPr lvl="1"/>
            <a:endParaRPr lang="en-US" sz="2000" dirty="0"/>
          </a:p>
          <a:p>
            <a:pPr marL="342900" indent="-342900">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2CE67486-249B-830A-13B3-B4BCFC11AC3E}"/>
              </a:ext>
            </a:extLst>
          </p:cNvPr>
          <p:cNvSpPr txBox="1"/>
          <p:nvPr/>
        </p:nvSpPr>
        <p:spPr>
          <a:xfrm>
            <a:off x="380415" y="1188805"/>
            <a:ext cx="3036472" cy="400110"/>
          </a:xfrm>
          <a:prstGeom prst="rect">
            <a:avLst/>
          </a:prstGeom>
          <a:noFill/>
        </p:spPr>
        <p:txBody>
          <a:bodyPr wrap="none" rtlCol="0">
            <a:spAutoFit/>
          </a:bodyPr>
          <a:lstStyle/>
          <a:p>
            <a:r>
              <a:rPr lang="en-US" sz="2000" b="1" i="1" dirty="0"/>
              <a:t>Suggested Secondary tasks</a:t>
            </a:r>
          </a:p>
        </p:txBody>
      </p:sp>
      <p:sp>
        <p:nvSpPr>
          <p:cNvPr id="2" name="Date Placeholder 1">
            <a:extLst>
              <a:ext uri="{FF2B5EF4-FFF2-40B4-BE49-F238E27FC236}">
                <a16:creationId xmlns:a16="http://schemas.microsoft.com/office/drawing/2014/main" id="{3BF12197-5A13-461F-B8A4-1244689E11F1}"/>
              </a:ext>
            </a:extLst>
          </p:cNvPr>
          <p:cNvSpPr>
            <a:spLocks noGrp="1"/>
          </p:cNvSpPr>
          <p:nvPr>
            <p:ph type="dt" sz="half" idx="10"/>
          </p:nvPr>
        </p:nvSpPr>
        <p:spPr/>
        <p:txBody>
          <a:bodyPr/>
          <a:lstStyle/>
          <a:p>
            <a:fld id="{AFCA909F-8830-4447-B546-CD25AB93A3A8}" type="datetime1">
              <a:rPr lang="en-US" smtClean="0"/>
              <a:t>11/10/2022</a:t>
            </a:fld>
            <a:endParaRPr lang="en-US"/>
          </a:p>
        </p:txBody>
      </p:sp>
      <p:sp>
        <p:nvSpPr>
          <p:cNvPr id="6" name="Slide Number Placeholder 5">
            <a:extLst>
              <a:ext uri="{FF2B5EF4-FFF2-40B4-BE49-F238E27FC236}">
                <a16:creationId xmlns:a16="http://schemas.microsoft.com/office/drawing/2014/main" id="{B9D7823B-DA7E-4674-A80C-B74612E6B08D}"/>
              </a:ext>
            </a:extLst>
          </p:cNvPr>
          <p:cNvSpPr>
            <a:spLocks noGrp="1"/>
          </p:cNvSpPr>
          <p:nvPr>
            <p:ph type="sldNum" sz="quarter" idx="12"/>
          </p:nvPr>
        </p:nvSpPr>
        <p:spPr/>
        <p:txBody>
          <a:bodyPr/>
          <a:lstStyle/>
          <a:p>
            <a:fld id="{E0FE408E-4D51-6844-889C-4F5A442FF087}" type="slidenum">
              <a:rPr lang="en-US" smtClean="0"/>
              <a:t>40</a:t>
            </a:fld>
            <a:endParaRPr lang="en-US"/>
          </a:p>
        </p:txBody>
      </p:sp>
    </p:spTree>
    <p:extLst>
      <p:ext uri="{BB962C8B-B14F-4D97-AF65-F5344CB8AC3E}">
        <p14:creationId xmlns:p14="http://schemas.microsoft.com/office/powerpoint/2010/main" val="740133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259911" y="251280"/>
            <a:ext cx="4706097" cy="646331"/>
          </a:xfrm>
          <a:prstGeom prst="rect">
            <a:avLst/>
          </a:prstGeom>
          <a:noFill/>
        </p:spPr>
        <p:txBody>
          <a:bodyPr wrap="none" rtlCol="0">
            <a:spAutoFit/>
          </a:bodyPr>
          <a:lstStyle/>
          <a:p>
            <a:r>
              <a:rPr lang="en-US" sz="3600" b="1" i="1" dirty="0">
                <a:solidFill>
                  <a:schemeClr val="bg1"/>
                </a:solidFill>
              </a:rPr>
              <a:t>BOD Enabling Decisions</a:t>
            </a:r>
          </a:p>
        </p:txBody>
      </p:sp>
      <p:sp>
        <p:nvSpPr>
          <p:cNvPr id="4" name="TextBox 3">
            <a:extLst>
              <a:ext uri="{FF2B5EF4-FFF2-40B4-BE49-F238E27FC236}">
                <a16:creationId xmlns:a16="http://schemas.microsoft.com/office/drawing/2014/main" id="{C9AD4387-4C8C-3569-019A-F21402DD8EFA}"/>
              </a:ext>
            </a:extLst>
          </p:cNvPr>
          <p:cNvSpPr txBox="1"/>
          <p:nvPr/>
        </p:nvSpPr>
        <p:spPr>
          <a:xfrm>
            <a:off x="464024" y="2089977"/>
            <a:ext cx="11436824" cy="2277547"/>
          </a:xfrm>
          <a:prstGeom prst="rect">
            <a:avLst/>
          </a:prstGeom>
          <a:noFill/>
        </p:spPr>
        <p:txBody>
          <a:bodyPr wrap="square" rtlCol="0">
            <a:spAutoFit/>
          </a:bodyPr>
          <a:lstStyle/>
          <a:p>
            <a:pPr marL="342900" indent="-342900">
              <a:buFont typeface="Wingdings" panose="05000000000000000000" pitchFamily="2" charset="2"/>
              <a:buChar char="q"/>
            </a:pPr>
            <a:r>
              <a:rPr lang="en-US" sz="2200" dirty="0"/>
              <a:t>Appoint Uniformed member to serve as Membership COI Co-Chair.</a:t>
            </a:r>
          </a:p>
          <a:p>
            <a:pPr marL="742950" lvl="1" indent="-285750">
              <a:buFont typeface="Arial" panose="020B0604020202020204" pitchFamily="34" charset="0"/>
              <a:buChar char="•"/>
            </a:pPr>
            <a:r>
              <a:rPr lang="en-US" dirty="0"/>
              <a:t>Recommend Brad Wilson as first Co-Chair.</a:t>
            </a:r>
          </a:p>
          <a:p>
            <a:pPr marL="742950" lvl="1" indent="-285750">
              <a:buFont typeface="Arial" panose="020B0604020202020204" pitchFamily="34" charset="0"/>
              <a:buChar char="•"/>
            </a:pPr>
            <a:r>
              <a:rPr lang="en-US" dirty="0"/>
              <a:t>Could potentially be enlisted, then officer (switch off according to terms).  Rank is not relevant to SAME position – appointed by President.</a:t>
            </a:r>
          </a:p>
          <a:p>
            <a:pPr marL="342900" indent="-342900">
              <a:buFont typeface="Wingdings" panose="05000000000000000000" pitchFamily="2" charset="2"/>
              <a:buChar char="q"/>
            </a:pPr>
            <a:r>
              <a:rPr lang="en-US" sz="2200" dirty="0"/>
              <a:t>Create a Servicemember Work Group (SMWG) under Membership COI to unify existing efforts.</a:t>
            </a:r>
          </a:p>
          <a:p>
            <a:pPr marL="342900" indent="-342900">
              <a:buFont typeface="Wingdings" panose="05000000000000000000" pitchFamily="2" charset="2"/>
              <a:buChar char="q"/>
            </a:pPr>
            <a:r>
              <a:rPr lang="en-US" sz="2200" dirty="0"/>
              <a:t>Transfer Enlisted COI to fall under SMWG as a sub-committee.</a:t>
            </a:r>
          </a:p>
          <a:p>
            <a:endParaRPr lang="en-US" sz="2200" dirty="0"/>
          </a:p>
        </p:txBody>
      </p:sp>
      <p:sp>
        <p:nvSpPr>
          <p:cNvPr id="2" name="TextBox 1">
            <a:extLst>
              <a:ext uri="{FF2B5EF4-FFF2-40B4-BE49-F238E27FC236}">
                <a16:creationId xmlns:a16="http://schemas.microsoft.com/office/drawing/2014/main" id="{FCAC799D-594B-4F18-B1C2-24D9F9120CC2}"/>
              </a:ext>
            </a:extLst>
          </p:cNvPr>
          <p:cNvSpPr txBox="1"/>
          <p:nvPr/>
        </p:nvSpPr>
        <p:spPr>
          <a:xfrm>
            <a:off x="2809614" y="5134771"/>
            <a:ext cx="7606690" cy="1200329"/>
          </a:xfrm>
          <a:prstGeom prst="rect">
            <a:avLst/>
          </a:prstGeom>
          <a:noFill/>
        </p:spPr>
        <p:txBody>
          <a:bodyPr wrap="square" rtlCol="0">
            <a:spAutoFit/>
          </a:bodyPr>
          <a:lstStyle/>
          <a:p>
            <a:r>
              <a:rPr lang="en-US" sz="2400" b="1" dirty="0"/>
              <a:t>This is only the beginning … the ultimate outcome is …</a:t>
            </a:r>
          </a:p>
          <a:p>
            <a:r>
              <a:rPr lang="en-US" sz="2400" b="1" dirty="0"/>
              <a:t> </a:t>
            </a:r>
            <a:r>
              <a:rPr lang="en-US" sz="2400" b="1" i="1" u="sng" dirty="0"/>
              <a:t>uniformed engineers </a:t>
            </a:r>
            <a:r>
              <a:rPr lang="en-US" sz="2400" b="1" i="1" u="sng" dirty="0">
                <a:highlight>
                  <a:srgbClr val="00FFFF"/>
                </a:highlight>
              </a:rPr>
              <a:t>choose</a:t>
            </a:r>
            <a:r>
              <a:rPr lang="en-US" sz="2400" b="1" i="1" u="sng" dirty="0"/>
              <a:t> to belong to SAME.</a:t>
            </a:r>
          </a:p>
          <a:p>
            <a:r>
              <a:rPr lang="en-US" sz="2400" dirty="0"/>
              <a:t> </a:t>
            </a:r>
          </a:p>
        </p:txBody>
      </p:sp>
      <p:sp>
        <p:nvSpPr>
          <p:cNvPr id="6" name="Date Placeholder 5">
            <a:extLst>
              <a:ext uri="{FF2B5EF4-FFF2-40B4-BE49-F238E27FC236}">
                <a16:creationId xmlns:a16="http://schemas.microsoft.com/office/drawing/2014/main" id="{BB7F6DE9-4C4E-4225-B324-66FAC77C7335}"/>
              </a:ext>
            </a:extLst>
          </p:cNvPr>
          <p:cNvSpPr>
            <a:spLocks noGrp="1"/>
          </p:cNvSpPr>
          <p:nvPr>
            <p:ph type="dt" sz="half" idx="10"/>
          </p:nvPr>
        </p:nvSpPr>
        <p:spPr/>
        <p:txBody>
          <a:bodyPr/>
          <a:lstStyle/>
          <a:p>
            <a:fld id="{3CF4BD4F-EA58-4525-9478-8B8834FDE39E}" type="datetime1">
              <a:rPr lang="en-US" smtClean="0"/>
              <a:t>11/10/2022</a:t>
            </a:fld>
            <a:endParaRPr lang="en-US"/>
          </a:p>
        </p:txBody>
      </p:sp>
      <p:sp>
        <p:nvSpPr>
          <p:cNvPr id="7" name="Slide Number Placeholder 6">
            <a:extLst>
              <a:ext uri="{FF2B5EF4-FFF2-40B4-BE49-F238E27FC236}">
                <a16:creationId xmlns:a16="http://schemas.microsoft.com/office/drawing/2014/main" id="{DBF453FF-527A-494A-A21F-C5F3B897EC04}"/>
              </a:ext>
            </a:extLst>
          </p:cNvPr>
          <p:cNvSpPr>
            <a:spLocks noGrp="1"/>
          </p:cNvSpPr>
          <p:nvPr>
            <p:ph type="sldNum" sz="quarter" idx="12"/>
          </p:nvPr>
        </p:nvSpPr>
        <p:spPr/>
        <p:txBody>
          <a:bodyPr/>
          <a:lstStyle/>
          <a:p>
            <a:fld id="{E0FE408E-4D51-6844-889C-4F5A442FF087}" type="slidenum">
              <a:rPr lang="en-US" smtClean="0"/>
              <a:t>41</a:t>
            </a:fld>
            <a:endParaRPr lang="en-US"/>
          </a:p>
        </p:txBody>
      </p:sp>
    </p:spTree>
    <p:extLst>
      <p:ext uri="{BB962C8B-B14F-4D97-AF65-F5344CB8AC3E}">
        <p14:creationId xmlns:p14="http://schemas.microsoft.com/office/powerpoint/2010/main" val="3288088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920"/>
            <a:ext cx="10972800" cy="1143000"/>
          </a:xfrm>
        </p:spPr>
        <p:txBody>
          <a:bodyPr>
            <a:normAutofit fontScale="90000"/>
          </a:bodyPr>
          <a:lstStyle/>
          <a:p>
            <a:r>
              <a:rPr lang="en-US" sz="5300" b="1" dirty="0"/>
              <a:t>Construction Task Force</a:t>
            </a:r>
            <a:br>
              <a:rPr lang="en-US" sz="5300" b="1" dirty="0"/>
            </a:br>
            <a:r>
              <a:rPr lang="en-US" dirty="0"/>
              <a:t>Mike Wehr, Task Force Chair</a:t>
            </a:r>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3901610"/>
            <a:ext cx="3258312" cy="1831848"/>
          </a:xfrm>
          <a:prstGeom prst="rect">
            <a:avLst/>
          </a:prstGeom>
        </p:spPr>
      </p:pic>
    </p:spTree>
    <p:extLst>
      <p:ext uri="{BB962C8B-B14F-4D97-AF65-F5344CB8AC3E}">
        <p14:creationId xmlns:p14="http://schemas.microsoft.com/office/powerpoint/2010/main" val="234731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D282-6011-4AB8-A52C-9B6772BB56AA}"/>
              </a:ext>
            </a:extLst>
          </p:cNvPr>
          <p:cNvSpPr>
            <a:spLocks noGrp="1"/>
          </p:cNvSpPr>
          <p:nvPr>
            <p:ph type="title"/>
          </p:nvPr>
        </p:nvSpPr>
        <p:spPr>
          <a:xfrm>
            <a:off x="845905" y="-105881"/>
            <a:ext cx="10972800" cy="1143000"/>
          </a:xfrm>
        </p:spPr>
        <p:txBody>
          <a:bodyPr>
            <a:normAutofit/>
          </a:bodyPr>
          <a:lstStyle/>
          <a:p>
            <a:r>
              <a:rPr lang="en-US" dirty="0">
                <a:solidFill>
                  <a:schemeClr val="bg1"/>
                </a:solidFill>
              </a:rPr>
              <a:t>Construction Task Force Update</a:t>
            </a:r>
          </a:p>
        </p:txBody>
      </p:sp>
      <p:sp>
        <p:nvSpPr>
          <p:cNvPr id="3" name="Content Placeholder 2">
            <a:extLst>
              <a:ext uri="{FF2B5EF4-FFF2-40B4-BE49-F238E27FC236}">
                <a16:creationId xmlns:a16="http://schemas.microsoft.com/office/drawing/2014/main" id="{D7173870-44BC-4B2D-B92A-4B5759C19ABA}"/>
              </a:ext>
            </a:extLst>
          </p:cNvPr>
          <p:cNvSpPr>
            <a:spLocks noGrp="1"/>
          </p:cNvSpPr>
          <p:nvPr>
            <p:ph idx="1"/>
          </p:nvPr>
        </p:nvSpPr>
        <p:spPr>
          <a:xfrm>
            <a:off x="609600" y="1979970"/>
            <a:ext cx="10972800" cy="3313271"/>
          </a:xfrm>
        </p:spPr>
        <p:txBody>
          <a:bodyPr/>
          <a:lstStyle/>
          <a:p>
            <a:r>
              <a:rPr lang="en-US" b="1" dirty="0"/>
              <a:t>Authority:  </a:t>
            </a:r>
            <a:r>
              <a:rPr lang="en-US" dirty="0"/>
              <a:t>SAME’s 2022-2023 President, Cindy Lincicome, directed the establishment of a Construction Task Force to examine the need for, and feasibility and potential impact of establishing a Construction COI.  MG Mike Wehr, USA (RET) was asked and accepted the Chair of this important effort and formed a team.</a:t>
            </a:r>
          </a:p>
          <a:p>
            <a:endParaRPr lang="en-US" dirty="0"/>
          </a:p>
        </p:txBody>
      </p:sp>
    </p:spTree>
    <p:extLst>
      <p:ext uri="{BB962C8B-B14F-4D97-AF65-F5344CB8AC3E}">
        <p14:creationId xmlns:p14="http://schemas.microsoft.com/office/powerpoint/2010/main" val="640313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64F9-1024-459B-B185-AAA0267801B7}"/>
              </a:ext>
            </a:extLst>
          </p:cNvPr>
          <p:cNvSpPr>
            <a:spLocks noGrp="1"/>
          </p:cNvSpPr>
          <p:nvPr>
            <p:ph type="title"/>
          </p:nvPr>
        </p:nvSpPr>
        <p:spPr>
          <a:xfrm>
            <a:off x="609600" y="-95607"/>
            <a:ext cx="10972800" cy="1143000"/>
          </a:xfrm>
        </p:spPr>
        <p:txBody>
          <a:bodyPr>
            <a:normAutofit/>
          </a:bodyPr>
          <a:lstStyle/>
          <a:p>
            <a:r>
              <a:rPr lang="en-US" dirty="0">
                <a:solidFill>
                  <a:schemeClr val="bg1"/>
                </a:solidFill>
              </a:rPr>
              <a:t>Construction Task Force Update</a:t>
            </a:r>
          </a:p>
        </p:txBody>
      </p:sp>
      <p:sp>
        <p:nvSpPr>
          <p:cNvPr id="3" name="Content Placeholder 2">
            <a:extLst>
              <a:ext uri="{FF2B5EF4-FFF2-40B4-BE49-F238E27FC236}">
                <a16:creationId xmlns:a16="http://schemas.microsoft.com/office/drawing/2014/main" id="{98F94C38-5271-4D69-BB80-A4405FECB703}"/>
              </a:ext>
            </a:extLst>
          </p:cNvPr>
          <p:cNvSpPr>
            <a:spLocks noGrp="1"/>
          </p:cNvSpPr>
          <p:nvPr>
            <p:ph idx="1"/>
          </p:nvPr>
        </p:nvSpPr>
        <p:spPr>
          <a:xfrm>
            <a:off x="609600" y="1304935"/>
            <a:ext cx="10972800" cy="4876799"/>
          </a:xfrm>
        </p:spPr>
        <p:txBody>
          <a:bodyPr>
            <a:normAutofit fontScale="85000" lnSpcReduction="20000"/>
          </a:bodyPr>
          <a:lstStyle/>
          <a:p>
            <a:r>
              <a:rPr lang="en-US" b="1" dirty="0"/>
              <a:t>Purpose:  </a:t>
            </a:r>
            <a:r>
              <a:rPr lang="en-US" dirty="0"/>
              <a:t>Confirm or Deny the need for a Construction COI by forming an inclusive TF for diversity of thought, enabled by enough leadership to deliver timely recommendations that make progress on addressing today’s challenges in the Construction Industry as mentioned in the article </a:t>
            </a:r>
            <a:r>
              <a:rPr lang="en-US" i="1" dirty="0"/>
              <a:t>Challenges the Construction Industry is Facing in 2022, </a:t>
            </a:r>
            <a:r>
              <a:rPr lang="en-US" dirty="0" err="1"/>
              <a:t>AssuredPartners</a:t>
            </a:r>
            <a:r>
              <a:rPr lang="en-US" dirty="0"/>
              <a:t>, 24 Feb 2022:</a:t>
            </a:r>
            <a:r>
              <a:rPr lang="en-US" i="1" dirty="0"/>
              <a:t> (</a:t>
            </a:r>
            <a:r>
              <a:rPr lang="en-US" i="1" dirty="0">
                <a:hlinkClick r:id="rId2"/>
              </a:rPr>
              <a:t>https://www.assuredpartners.com/blog/detail/bid/683/construction/challenges-the-construction-industry-is-facing-in-2022</a:t>
            </a:r>
            <a:r>
              <a:rPr lang="en-US" i="1" dirty="0"/>
              <a:t>)</a:t>
            </a:r>
            <a:endParaRPr lang="en-US" dirty="0"/>
          </a:p>
          <a:p>
            <a:pPr lvl="1"/>
            <a:r>
              <a:rPr lang="en-US" dirty="0"/>
              <a:t>Qualified worker shortage</a:t>
            </a:r>
          </a:p>
          <a:p>
            <a:pPr lvl="1"/>
            <a:r>
              <a:rPr lang="en-US" dirty="0"/>
              <a:t>Supply chain disruption and material sourcing issues</a:t>
            </a:r>
          </a:p>
          <a:p>
            <a:pPr lvl="1"/>
            <a:r>
              <a:rPr lang="en-US" dirty="0"/>
              <a:t>Inflation</a:t>
            </a:r>
          </a:p>
          <a:p>
            <a:pPr lvl="1"/>
            <a:r>
              <a:rPr lang="en-US" dirty="0"/>
              <a:t>Others, like Alternate Contract Delivery methods, DOL Proposed Davis Bacon Act Revisions, PLA Mandates impacting costs, labor pressures stifling small business growth, Buy America Act changes could exacerbate existing supply chain issues.</a:t>
            </a:r>
          </a:p>
          <a:p>
            <a:endParaRPr lang="en-US" dirty="0"/>
          </a:p>
        </p:txBody>
      </p:sp>
    </p:spTree>
    <p:extLst>
      <p:ext uri="{BB962C8B-B14F-4D97-AF65-F5344CB8AC3E}">
        <p14:creationId xmlns:p14="http://schemas.microsoft.com/office/powerpoint/2010/main" val="2417168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FD76-EC98-48EA-B51E-E7D284EE04FE}"/>
              </a:ext>
            </a:extLst>
          </p:cNvPr>
          <p:cNvSpPr>
            <a:spLocks noGrp="1"/>
          </p:cNvSpPr>
          <p:nvPr>
            <p:ph type="title"/>
          </p:nvPr>
        </p:nvSpPr>
        <p:spPr>
          <a:xfrm>
            <a:off x="864741" y="-116155"/>
            <a:ext cx="10972800" cy="1143000"/>
          </a:xfrm>
        </p:spPr>
        <p:txBody>
          <a:bodyPr>
            <a:normAutofit/>
          </a:bodyPr>
          <a:lstStyle/>
          <a:p>
            <a:r>
              <a:rPr lang="en-US" dirty="0">
                <a:solidFill>
                  <a:schemeClr val="bg1"/>
                </a:solidFill>
              </a:rPr>
              <a:t>Construction Task Force Update</a:t>
            </a:r>
          </a:p>
        </p:txBody>
      </p:sp>
      <p:sp>
        <p:nvSpPr>
          <p:cNvPr id="3" name="Content Placeholder 2">
            <a:extLst>
              <a:ext uri="{FF2B5EF4-FFF2-40B4-BE49-F238E27FC236}">
                <a16:creationId xmlns:a16="http://schemas.microsoft.com/office/drawing/2014/main" id="{A1E84409-A83A-4A0E-8452-AA740D0CE2D7}"/>
              </a:ext>
            </a:extLst>
          </p:cNvPr>
          <p:cNvSpPr>
            <a:spLocks noGrp="1"/>
          </p:cNvSpPr>
          <p:nvPr>
            <p:ph idx="1"/>
          </p:nvPr>
        </p:nvSpPr>
        <p:spPr>
          <a:xfrm>
            <a:off x="582202" y="1426110"/>
            <a:ext cx="11681717" cy="4584206"/>
          </a:xfrm>
        </p:spPr>
        <p:txBody>
          <a:bodyPr>
            <a:normAutofit fontScale="62500" lnSpcReduction="20000"/>
          </a:bodyPr>
          <a:lstStyle/>
          <a:p>
            <a:r>
              <a:rPr lang="en-US" sz="3400" dirty="0"/>
              <a:t>Initial TF Membership:</a:t>
            </a:r>
          </a:p>
          <a:p>
            <a:pPr lvl="1"/>
            <a:r>
              <a:rPr lang="en-US" sz="3400" dirty="0"/>
              <a:t>Mike Wehr, Atkins Defense Sector Manager, Large Business</a:t>
            </a:r>
          </a:p>
          <a:p>
            <a:pPr lvl="1"/>
            <a:r>
              <a:rPr lang="en-US" sz="3400" dirty="0"/>
              <a:t>Patrice Melançon, Consultant, Large Business</a:t>
            </a:r>
          </a:p>
          <a:p>
            <a:pPr lvl="1"/>
            <a:r>
              <a:rPr lang="en-US" sz="3400" dirty="0"/>
              <a:t>Thad </a:t>
            </a:r>
            <a:r>
              <a:rPr lang="en-US" sz="3400" dirty="0" err="1"/>
              <a:t>Tobaben</a:t>
            </a:r>
            <a:r>
              <a:rPr lang="en-US" sz="3400" dirty="0"/>
              <a:t>, Kiewit Foundations, Business Development, Large Business</a:t>
            </a:r>
          </a:p>
          <a:p>
            <a:pPr lvl="1"/>
            <a:r>
              <a:rPr lang="en-US" sz="3400" dirty="0"/>
              <a:t>Ben Nichols, Harkins Builders, Medium/Large Business </a:t>
            </a:r>
          </a:p>
          <a:p>
            <a:pPr lvl="1"/>
            <a:r>
              <a:rPr lang="en-US" sz="3400" dirty="0"/>
              <a:t>Kevin Wimsatt, CEO, Bold Concepts, Small Business</a:t>
            </a:r>
          </a:p>
          <a:p>
            <a:pPr lvl="1"/>
            <a:r>
              <a:rPr lang="en-US" sz="3400" dirty="0"/>
              <a:t>LTC Craig Bryant, USACE, Tulsa District Deputy Commander</a:t>
            </a:r>
          </a:p>
          <a:p>
            <a:pPr lvl="1"/>
            <a:r>
              <a:rPr lang="en-US" sz="3400" dirty="0"/>
              <a:t>Mario Burgos, President &amp; CEO at Burgos Group, LLC, Small Business</a:t>
            </a:r>
          </a:p>
          <a:p>
            <a:pPr lvl="1"/>
            <a:r>
              <a:rPr lang="en-US" sz="3400" dirty="0"/>
              <a:t>Angie Martinez, VP Business Development at Martinez Construction Services, Small Business</a:t>
            </a:r>
          </a:p>
          <a:p>
            <a:pPr lvl="1"/>
            <a:r>
              <a:rPr lang="en-US" sz="3400" dirty="0"/>
              <a:t>Curt Haldeman, Regional VP, Federal Division at Granite Construction, Large Business</a:t>
            </a:r>
          </a:p>
          <a:p>
            <a:pPr lvl="1"/>
            <a:r>
              <a:rPr lang="en-US" sz="3400" dirty="0"/>
              <a:t>Rob Biedermann (SAME Direct Support, along with Jeanne LeBron &amp; Merle Keener) </a:t>
            </a:r>
          </a:p>
          <a:p>
            <a:pPr lvl="1"/>
            <a:r>
              <a:rPr lang="en-US" sz="3400" dirty="0"/>
              <a:t>To be confirmed: Mercedes Enrique, CMS, Corp. </a:t>
            </a:r>
          </a:p>
          <a:p>
            <a:pPr lvl="1"/>
            <a:r>
              <a:rPr lang="en-US" sz="3400" dirty="0"/>
              <a:t>To be confirmed: CAPT (R) Julius C. "Jake" Washington, Jacobs, large business</a:t>
            </a:r>
          </a:p>
          <a:p>
            <a:endParaRPr lang="en-US" dirty="0"/>
          </a:p>
          <a:p>
            <a:endParaRPr lang="en-US" dirty="0"/>
          </a:p>
        </p:txBody>
      </p:sp>
    </p:spTree>
    <p:extLst>
      <p:ext uri="{BB962C8B-B14F-4D97-AF65-F5344CB8AC3E}">
        <p14:creationId xmlns:p14="http://schemas.microsoft.com/office/powerpoint/2010/main" val="3774460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4321-F7BB-491C-931A-1551F53C9169}"/>
              </a:ext>
            </a:extLst>
          </p:cNvPr>
          <p:cNvSpPr>
            <a:spLocks noGrp="1"/>
          </p:cNvSpPr>
          <p:nvPr>
            <p:ph type="title"/>
          </p:nvPr>
        </p:nvSpPr>
        <p:spPr>
          <a:xfrm>
            <a:off x="609600" y="-85332"/>
            <a:ext cx="10972800" cy="1143000"/>
          </a:xfrm>
        </p:spPr>
        <p:txBody>
          <a:bodyPr>
            <a:normAutofit/>
          </a:bodyPr>
          <a:lstStyle/>
          <a:p>
            <a:r>
              <a:rPr lang="en-US" dirty="0">
                <a:solidFill>
                  <a:schemeClr val="bg1"/>
                </a:solidFill>
              </a:rPr>
              <a:t>Construction Task Force Update</a:t>
            </a:r>
          </a:p>
        </p:txBody>
      </p:sp>
      <p:sp>
        <p:nvSpPr>
          <p:cNvPr id="3" name="Content Placeholder 2">
            <a:extLst>
              <a:ext uri="{FF2B5EF4-FFF2-40B4-BE49-F238E27FC236}">
                <a16:creationId xmlns:a16="http://schemas.microsoft.com/office/drawing/2014/main" id="{41FE9C7B-C42B-4196-BD6C-9F1031F64100}"/>
              </a:ext>
            </a:extLst>
          </p:cNvPr>
          <p:cNvSpPr>
            <a:spLocks noGrp="1"/>
          </p:cNvSpPr>
          <p:nvPr>
            <p:ph idx="1"/>
          </p:nvPr>
        </p:nvSpPr>
        <p:spPr>
          <a:xfrm>
            <a:off x="609600" y="1772364"/>
            <a:ext cx="10972800" cy="3313271"/>
          </a:xfrm>
        </p:spPr>
        <p:txBody>
          <a:bodyPr>
            <a:normAutofit fontScale="70000" lnSpcReduction="20000"/>
          </a:bodyPr>
          <a:lstStyle/>
          <a:p>
            <a:r>
              <a:rPr lang="en-US" dirty="0"/>
              <a:t>Potential Advisory Group Participation:</a:t>
            </a:r>
          </a:p>
          <a:p>
            <a:pPr lvl="1"/>
            <a:r>
              <a:rPr lang="en-US" dirty="0"/>
              <a:t>Associated General Contractors of America (AGC):  Jordan Howard</a:t>
            </a:r>
          </a:p>
          <a:p>
            <a:pPr lvl="1"/>
            <a:r>
              <a:rPr lang="en-US" dirty="0"/>
              <a:t>American Council of Engineering Companies (ACEC)</a:t>
            </a:r>
          </a:p>
          <a:p>
            <a:pPr lvl="1"/>
            <a:r>
              <a:rPr lang="en-US" dirty="0"/>
              <a:t>Construction Management Association of America (CMAA)</a:t>
            </a:r>
          </a:p>
          <a:p>
            <a:pPr lvl="1"/>
            <a:r>
              <a:rPr lang="en-US" dirty="0"/>
              <a:t>National Academy Of Construction (NAC)</a:t>
            </a:r>
          </a:p>
          <a:p>
            <a:pPr lvl="1"/>
            <a:r>
              <a:rPr lang="en-US" dirty="0"/>
              <a:t>USACE</a:t>
            </a:r>
          </a:p>
          <a:p>
            <a:pPr lvl="1"/>
            <a:r>
              <a:rPr lang="en-US" dirty="0"/>
              <a:t>NAVFAC</a:t>
            </a:r>
          </a:p>
          <a:p>
            <a:pPr lvl="1"/>
            <a:r>
              <a:rPr lang="en-US" dirty="0"/>
              <a:t>AFCEC</a:t>
            </a:r>
          </a:p>
          <a:p>
            <a:pPr lvl="1"/>
            <a:r>
              <a:rPr lang="en-US" dirty="0"/>
              <a:t>Others? … Associated Building Contractors (ABC), Building Congress &amp; Exchange, American Subcontractors Association, Design Build Institute of America (DBIA)?</a:t>
            </a:r>
          </a:p>
          <a:p>
            <a:pPr lvl="1"/>
            <a:endParaRPr lang="en-US" dirty="0"/>
          </a:p>
        </p:txBody>
      </p:sp>
    </p:spTree>
    <p:extLst>
      <p:ext uri="{BB962C8B-B14F-4D97-AF65-F5344CB8AC3E}">
        <p14:creationId xmlns:p14="http://schemas.microsoft.com/office/powerpoint/2010/main" val="2906937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3A2A463-89CA-4CDA-B2CC-CD1C11D77371}"/>
              </a:ext>
            </a:extLst>
          </p:cNvPr>
          <p:cNvGraphicFramePr>
            <a:graphicFrameLocks noGrp="1"/>
          </p:cNvGraphicFramePr>
          <p:nvPr>
            <p:ph idx="1"/>
            <p:extLst>
              <p:ext uri="{D42A27DB-BD31-4B8C-83A1-F6EECF244321}">
                <p14:modId xmlns:p14="http://schemas.microsoft.com/office/powerpoint/2010/main" val="2910459756"/>
              </p:ext>
            </p:extLst>
          </p:nvPr>
        </p:nvGraphicFramePr>
        <p:xfrm>
          <a:off x="333447" y="1158412"/>
          <a:ext cx="11689491" cy="4060880"/>
        </p:xfrm>
        <a:graphic>
          <a:graphicData uri="http://schemas.openxmlformats.org/drawingml/2006/table">
            <a:tbl>
              <a:tblPr firstRow="1" bandRow="1">
                <a:tableStyleId>{5C22544A-7EE6-4342-B048-85BDC9FD1C3A}</a:tableStyleId>
              </a:tblPr>
              <a:tblGrid>
                <a:gridCol w="7878538">
                  <a:extLst>
                    <a:ext uri="{9D8B030D-6E8A-4147-A177-3AD203B41FA5}">
                      <a16:colId xmlns:a16="http://schemas.microsoft.com/office/drawing/2014/main" val="62668723"/>
                    </a:ext>
                  </a:extLst>
                </a:gridCol>
                <a:gridCol w="3810953">
                  <a:extLst>
                    <a:ext uri="{9D8B030D-6E8A-4147-A177-3AD203B41FA5}">
                      <a16:colId xmlns:a16="http://schemas.microsoft.com/office/drawing/2014/main" val="2705006021"/>
                    </a:ext>
                  </a:extLst>
                </a:gridCol>
              </a:tblGrid>
              <a:tr h="430240">
                <a:tc>
                  <a:txBody>
                    <a:bodyPr/>
                    <a:lstStyle/>
                    <a:p>
                      <a:pPr algn="ctr"/>
                      <a:r>
                        <a:rPr lang="en-US" dirty="0"/>
                        <a:t>Task</a:t>
                      </a:r>
                    </a:p>
                  </a:txBody>
                  <a:tcPr/>
                </a:tc>
                <a:tc>
                  <a:txBody>
                    <a:bodyPr/>
                    <a:lstStyle/>
                    <a:p>
                      <a:pPr algn="ctr"/>
                      <a:r>
                        <a:rPr lang="en-US" dirty="0"/>
                        <a:t>Timeframe</a:t>
                      </a:r>
                    </a:p>
                  </a:txBody>
                  <a:tcPr/>
                </a:tc>
                <a:extLst>
                  <a:ext uri="{0D108BD9-81ED-4DB2-BD59-A6C34878D82A}">
                    <a16:rowId xmlns:a16="http://schemas.microsoft.com/office/drawing/2014/main" val="3888186083"/>
                  </a:ext>
                </a:extLst>
              </a:tr>
              <a:tr h="430240">
                <a:tc>
                  <a:txBody>
                    <a:bodyPr/>
                    <a:lstStyle/>
                    <a:p>
                      <a:r>
                        <a:rPr lang="en-US" sz="2400" baseline="0" dirty="0"/>
                        <a:t>Brief to SAME Board of Direction (BoD)</a:t>
                      </a:r>
                    </a:p>
                  </a:txBody>
                  <a:tcPr/>
                </a:tc>
                <a:tc>
                  <a:txBody>
                    <a:bodyPr/>
                    <a:lstStyle/>
                    <a:p>
                      <a:r>
                        <a:rPr lang="en-US" sz="2400" baseline="0" dirty="0"/>
                        <a:t>November 1, 2022</a:t>
                      </a:r>
                    </a:p>
                  </a:txBody>
                  <a:tcPr/>
                </a:tc>
                <a:extLst>
                  <a:ext uri="{0D108BD9-81ED-4DB2-BD59-A6C34878D82A}">
                    <a16:rowId xmlns:a16="http://schemas.microsoft.com/office/drawing/2014/main" val="4266827779"/>
                  </a:ext>
                </a:extLst>
              </a:tr>
              <a:tr h="430240">
                <a:tc>
                  <a:txBody>
                    <a:bodyPr/>
                    <a:lstStyle/>
                    <a:p>
                      <a:r>
                        <a:rPr lang="en-US" sz="2400" baseline="0" dirty="0"/>
                        <a:t>Brief SAME Executive Advisory Group (EAG)</a:t>
                      </a:r>
                    </a:p>
                  </a:txBody>
                  <a:tcPr/>
                </a:tc>
                <a:tc>
                  <a:txBody>
                    <a:bodyPr/>
                    <a:lstStyle/>
                    <a:p>
                      <a:r>
                        <a:rPr lang="en-US" sz="2400" baseline="0" dirty="0"/>
                        <a:t>November 3, 2022</a:t>
                      </a:r>
                    </a:p>
                  </a:txBody>
                  <a:tcPr/>
                </a:tc>
                <a:extLst>
                  <a:ext uri="{0D108BD9-81ED-4DB2-BD59-A6C34878D82A}">
                    <a16:rowId xmlns:a16="http://schemas.microsoft.com/office/drawing/2014/main" val="1176635973"/>
                  </a:ext>
                </a:extLst>
              </a:tr>
              <a:tr h="430240">
                <a:tc>
                  <a:txBody>
                    <a:bodyPr/>
                    <a:lstStyle/>
                    <a:p>
                      <a:r>
                        <a:rPr lang="en-US" sz="2400" baseline="0" dirty="0"/>
                        <a:t>Gather inaugural Construction TF for initial guidance (at SBC)</a:t>
                      </a:r>
                    </a:p>
                  </a:txBody>
                  <a:tcPr/>
                </a:tc>
                <a:tc>
                  <a:txBody>
                    <a:bodyPr/>
                    <a:lstStyle/>
                    <a:p>
                      <a:r>
                        <a:rPr lang="en-US" sz="2400" baseline="0" dirty="0"/>
                        <a:t>SBC 2022</a:t>
                      </a:r>
                    </a:p>
                  </a:txBody>
                  <a:tcPr/>
                </a:tc>
                <a:extLst>
                  <a:ext uri="{0D108BD9-81ED-4DB2-BD59-A6C34878D82A}">
                    <a16:rowId xmlns:a16="http://schemas.microsoft.com/office/drawing/2014/main" val="2290589267"/>
                  </a:ext>
                </a:extLst>
              </a:tr>
              <a:tr h="430240">
                <a:tc>
                  <a:txBody>
                    <a:bodyPr/>
                    <a:lstStyle/>
                    <a:p>
                      <a:r>
                        <a:rPr lang="en-US" sz="2400" baseline="0" dirty="0"/>
                        <a:t>Finalize additional 2-3 TF members</a:t>
                      </a:r>
                    </a:p>
                  </a:txBody>
                  <a:tcPr/>
                </a:tc>
                <a:tc>
                  <a:txBody>
                    <a:bodyPr/>
                    <a:lstStyle/>
                    <a:p>
                      <a:r>
                        <a:rPr lang="en-US" sz="2400" baseline="0" dirty="0"/>
                        <a:t>November 4, 2022</a:t>
                      </a:r>
                    </a:p>
                  </a:txBody>
                  <a:tcPr/>
                </a:tc>
                <a:extLst>
                  <a:ext uri="{0D108BD9-81ED-4DB2-BD59-A6C34878D82A}">
                    <a16:rowId xmlns:a16="http://schemas.microsoft.com/office/drawing/2014/main" val="851325960"/>
                  </a:ext>
                </a:extLst>
              </a:tr>
              <a:tr h="430240">
                <a:tc>
                  <a:txBody>
                    <a:bodyPr/>
                    <a:lstStyle/>
                    <a:p>
                      <a:r>
                        <a:rPr lang="en-US" sz="2400" baseline="0" dirty="0"/>
                        <a:t>Conduct Survey to inform focus areas</a:t>
                      </a:r>
                    </a:p>
                  </a:txBody>
                  <a:tcPr/>
                </a:tc>
                <a:tc>
                  <a:txBody>
                    <a:bodyPr/>
                    <a:lstStyle/>
                    <a:p>
                      <a:r>
                        <a:rPr lang="en-US" sz="2400" baseline="0" dirty="0"/>
                        <a:t>November – December, 2022</a:t>
                      </a:r>
                    </a:p>
                  </a:txBody>
                  <a:tcPr/>
                </a:tc>
                <a:extLst>
                  <a:ext uri="{0D108BD9-81ED-4DB2-BD59-A6C34878D82A}">
                    <a16:rowId xmlns:a16="http://schemas.microsoft.com/office/drawing/2014/main" val="3308961100"/>
                  </a:ext>
                </a:extLst>
              </a:tr>
              <a:tr h="430240">
                <a:tc>
                  <a:txBody>
                    <a:bodyPr/>
                    <a:lstStyle/>
                    <a:p>
                      <a:r>
                        <a:rPr lang="en-US" sz="2400" baseline="0" dirty="0"/>
                        <a:t>Initiate routine bi-weekly TF Action/Guidance tracking</a:t>
                      </a:r>
                    </a:p>
                  </a:txBody>
                  <a:tcPr/>
                </a:tc>
                <a:tc>
                  <a:txBody>
                    <a:bodyPr/>
                    <a:lstStyle/>
                    <a:p>
                      <a:r>
                        <a:rPr lang="en-US" sz="2400" baseline="0" dirty="0"/>
                        <a:t>December, 2022</a:t>
                      </a:r>
                    </a:p>
                  </a:txBody>
                  <a:tcPr/>
                </a:tc>
                <a:extLst>
                  <a:ext uri="{0D108BD9-81ED-4DB2-BD59-A6C34878D82A}">
                    <a16:rowId xmlns:a16="http://schemas.microsoft.com/office/drawing/2014/main" val="4218174384"/>
                  </a:ext>
                </a:extLst>
              </a:tr>
              <a:tr h="430240">
                <a:tc>
                  <a:txBody>
                    <a:bodyPr/>
                    <a:lstStyle/>
                    <a:p>
                      <a:r>
                        <a:rPr lang="en-US" sz="2400" baseline="0" dirty="0"/>
                        <a:t>Make recommendation to BOD</a:t>
                      </a:r>
                    </a:p>
                  </a:txBody>
                  <a:tcPr/>
                </a:tc>
                <a:tc>
                  <a:txBody>
                    <a:bodyPr/>
                    <a:lstStyle/>
                    <a:p>
                      <a:r>
                        <a:rPr lang="en-US" sz="2400" baseline="0" dirty="0"/>
                        <a:t>JETC 2023</a:t>
                      </a:r>
                    </a:p>
                  </a:txBody>
                  <a:tcPr/>
                </a:tc>
                <a:extLst>
                  <a:ext uri="{0D108BD9-81ED-4DB2-BD59-A6C34878D82A}">
                    <a16:rowId xmlns:a16="http://schemas.microsoft.com/office/drawing/2014/main" val="2305408015"/>
                  </a:ext>
                </a:extLst>
              </a:tr>
              <a:tr h="430240">
                <a:tc>
                  <a:txBody>
                    <a:bodyPr/>
                    <a:lstStyle/>
                    <a:p>
                      <a:endParaRPr lang="en-US"/>
                    </a:p>
                  </a:txBody>
                  <a:tcPr/>
                </a:tc>
                <a:tc>
                  <a:txBody>
                    <a:bodyPr/>
                    <a:lstStyle/>
                    <a:p>
                      <a:endParaRPr lang="en-US" dirty="0"/>
                    </a:p>
                  </a:txBody>
                  <a:tcPr/>
                </a:tc>
                <a:extLst>
                  <a:ext uri="{0D108BD9-81ED-4DB2-BD59-A6C34878D82A}">
                    <a16:rowId xmlns:a16="http://schemas.microsoft.com/office/drawing/2014/main" val="2636107491"/>
                  </a:ext>
                </a:extLst>
              </a:tr>
            </a:tbl>
          </a:graphicData>
        </a:graphic>
      </p:graphicFrame>
      <p:sp>
        <p:nvSpPr>
          <p:cNvPr id="3" name="Title 1">
            <a:extLst>
              <a:ext uri="{FF2B5EF4-FFF2-40B4-BE49-F238E27FC236}">
                <a16:creationId xmlns:a16="http://schemas.microsoft.com/office/drawing/2014/main" id="{5A96ED16-B583-3A9E-2339-1857D09DDD69}"/>
              </a:ext>
            </a:extLst>
          </p:cNvPr>
          <p:cNvSpPr txBox="1">
            <a:spLocks/>
          </p:cNvSpPr>
          <p:nvPr/>
        </p:nvSpPr>
        <p:spPr>
          <a:xfrm>
            <a:off x="1513726" y="-75628"/>
            <a:ext cx="10972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Construction Task Force Update – Way Ahead</a:t>
            </a:r>
          </a:p>
        </p:txBody>
      </p:sp>
    </p:spTree>
    <p:extLst>
      <p:ext uri="{BB962C8B-B14F-4D97-AF65-F5344CB8AC3E}">
        <p14:creationId xmlns:p14="http://schemas.microsoft.com/office/powerpoint/2010/main" val="832801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920"/>
            <a:ext cx="10972800" cy="1143000"/>
          </a:xfrm>
        </p:spPr>
        <p:txBody>
          <a:bodyPr>
            <a:normAutofit fontScale="90000"/>
          </a:bodyPr>
          <a:lstStyle/>
          <a:p>
            <a:r>
              <a:rPr lang="en-US" sz="5300" b="1" dirty="0"/>
              <a:t>IGE Update</a:t>
            </a:r>
            <a:br>
              <a:rPr lang="en-US" sz="5300" b="1" dirty="0"/>
            </a:br>
            <a:r>
              <a:rPr lang="en-US" dirty="0"/>
              <a:t>Rob Biedermann, SAME Programs &amp; IGE Director</a:t>
            </a:r>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3901610"/>
            <a:ext cx="3258312" cy="1831848"/>
          </a:xfrm>
          <a:prstGeom prst="rect">
            <a:avLst/>
          </a:prstGeom>
        </p:spPr>
      </p:pic>
    </p:spTree>
    <p:extLst>
      <p:ext uri="{BB962C8B-B14F-4D97-AF65-F5344CB8AC3E}">
        <p14:creationId xmlns:p14="http://schemas.microsoft.com/office/powerpoint/2010/main" val="560475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107430" y="176578"/>
            <a:ext cx="4162486" cy="646331"/>
          </a:xfrm>
          <a:prstGeom prst="rect">
            <a:avLst/>
          </a:prstGeom>
          <a:noFill/>
        </p:spPr>
        <p:txBody>
          <a:bodyPr wrap="none" rtlCol="0">
            <a:spAutoFit/>
          </a:bodyPr>
          <a:lstStyle/>
          <a:p>
            <a:r>
              <a:rPr lang="en-US" sz="3600" b="1" i="1" dirty="0">
                <a:solidFill>
                  <a:schemeClr val="bg1"/>
                </a:solidFill>
              </a:rPr>
              <a:t>IGE Update:  Agenda</a:t>
            </a:r>
          </a:p>
        </p:txBody>
      </p:sp>
      <p:sp>
        <p:nvSpPr>
          <p:cNvPr id="4" name="TextBox 3">
            <a:extLst>
              <a:ext uri="{FF2B5EF4-FFF2-40B4-BE49-F238E27FC236}">
                <a16:creationId xmlns:a16="http://schemas.microsoft.com/office/drawing/2014/main" id="{A682F3AF-83CD-467E-BC6E-3E0602F3D4B4}"/>
              </a:ext>
            </a:extLst>
          </p:cNvPr>
          <p:cNvSpPr txBox="1"/>
          <p:nvPr/>
        </p:nvSpPr>
        <p:spPr>
          <a:xfrm>
            <a:off x="832658" y="1752953"/>
            <a:ext cx="9655510" cy="2739211"/>
          </a:xfrm>
          <a:prstGeom prst="rect">
            <a:avLst/>
          </a:prstGeom>
          <a:noFill/>
        </p:spPr>
        <p:txBody>
          <a:bodyPr wrap="square" rtlCol="0">
            <a:spAutoFit/>
          </a:bodyPr>
          <a:lstStyle/>
          <a:p>
            <a:pPr marL="742950" lvl="1" indent="-285750">
              <a:buFont typeface="Arial" panose="020B0604020202020204" pitchFamily="34" charset="0"/>
              <a:buChar char="•"/>
            </a:pPr>
            <a:r>
              <a:rPr lang="en-US" sz="3600" dirty="0"/>
              <a:t>Current Project Update</a:t>
            </a:r>
          </a:p>
          <a:p>
            <a:pPr marL="742950" lvl="1" indent="-285750">
              <a:buFont typeface="Arial" panose="020B0604020202020204" pitchFamily="34" charset="0"/>
              <a:buChar char="•"/>
            </a:pPr>
            <a:r>
              <a:rPr lang="en-US" sz="3600" dirty="0"/>
              <a:t>Pending Pressing Issues</a:t>
            </a:r>
          </a:p>
          <a:p>
            <a:pPr marL="742950" lvl="1" indent="-285750">
              <a:buFont typeface="Arial" panose="020B0604020202020204" pitchFamily="34" charset="0"/>
              <a:buChar char="•"/>
            </a:pPr>
            <a:r>
              <a:rPr lang="en-US" sz="3600" dirty="0"/>
              <a:t>EAG Topics</a:t>
            </a:r>
            <a:endParaRPr lang="en-US" sz="3200" dirty="0"/>
          </a:p>
          <a:p>
            <a:pPr marL="1200150" lvl="2" indent="-285750">
              <a:buFont typeface="Arial" panose="020B0604020202020204" pitchFamily="34" charset="0"/>
              <a:buChar char="•"/>
            </a:pPr>
            <a:endParaRPr lang="en-US" sz="3200" dirty="0"/>
          </a:p>
          <a:p>
            <a:pPr marL="1200150" lvl="2" indent="-285750">
              <a:buFont typeface="Arial" panose="020B0604020202020204" pitchFamily="34" charset="0"/>
              <a:buChar char="•"/>
            </a:pPr>
            <a:endParaRPr lang="en-US" sz="3200" dirty="0"/>
          </a:p>
        </p:txBody>
      </p:sp>
      <p:sp>
        <p:nvSpPr>
          <p:cNvPr id="5" name="Rectangle 1">
            <a:extLst>
              <a:ext uri="{FF2B5EF4-FFF2-40B4-BE49-F238E27FC236}">
                <a16:creationId xmlns:a16="http://schemas.microsoft.com/office/drawing/2014/main" id="{BE73F6DC-BA8F-4F0C-9C66-2FCA5DE7A733}"/>
              </a:ext>
            </a:extLst>
          </p:cNvPr>
          <p:cNvSpPr>
            <a:spLocks noChangeArrowheads="1"/>
          </p:cNvSpPr>
          <p:nvPr/>
        </p:nvSpPr>
        <p:spPr bwMode="auto">
          <a:xfrm>
            <a:off x="2419858" y="24182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85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55023-53B6-4281-BE0B-6B4D65F34E79}"/>
              </a:ext>
            </a:extLst>
          </p:cNvPr>
          <p:cNvSpPr txBox="1"/>
          <p:nvPr/>
        </p:nvSpPr>
        <p:spPr>
          <a:xfrm>
            <a:off x="1152963" y="821453"/>
            <a:ext cx="10290437" cy="5632311"/>
          </a:xfrm>
          <a:prstGeom prst="rect">
            <a:avLst/>
          </a:prstGeom>
          <a:noFill/>
        </p:spPr>
        <p:txBody>
          <a:bodyPr wrap="square" rtlCol="0">
            <a:spAutoFit/>
          </a:bodyPr>
          <a:lstStyle/>
          <a:p>
            <a:pPr algn="ctr"/>
            <a:endParaRPr lang="en-US" b="1" dirty="0"/>
          </a:p>
          <a:p>
            <a:r>
              <a:rPr lang="en-US" b="1" dirty="0"/>
              <a:t>Enterprise Management System (EMS) Status:</a:t>
            </a:r>
          </a:p>
          <a:p>
            <a:r>
              <a:rPr lang="en-US" dirty="0"/>
              <a:t>	</a:t>
            </a:r>
            <a:r>
              <a:rPr lang="en-US" u="sng" dirty="0"/>
              <a:t>EMS Budget is on track</a:t>
            </a:r>
            <a:r>
              <a:rPr lang="en-US" dirty="0"/>
              <a:t>:</a:t>
            </a:r>
          </a:p>
          <a:p>
            <a:r>
              <a:rPr lang="en-US" dirty="0"/>
              <a:t>		$648,990 of $1M expended as of 30 Jun 2022</a:t>
            </a:r>
          </a:p>
          <a:p>
            <a:r>
              <a:rPr lang="en-US" dirty="0"/>
              <a:t>		$941,580 cost to complete (by EOY 2022)</a:t>
            </a:r>
          </a:p>
          <a:p>
            <a:r>
              <a:rPr lang="en-US" dirty="0"/>
              <a:t>	Investment Committee liquidating first $200k of $1M reserve authority ($100k complete)  	</a:t>
            </a:r>
          </a:p>
          <a:p>
            <a:r>
              <a:rPr lang="en-US" dirty="0"/>
              <a:t>	</a:t>
            </a:r>
            <a:r>
              <a:rPr lang="en-US" u="sng" dirty="0"/>
              <a:t>Go Live date for AMS was 31 August </a:t>
            </a:r>
            <a:r>
              <a:rPr lang="en-US" dirty="0"/>
              <a:t>(ended Euclid contract; retained access to data) 	</a:t>
            </a:r>
          </a:p>
          <a:p>
            <a:endParaRPr lang="en-US" dirty="0"/>
          </a:p>
          <a:p>
            <a:r>
              <a:rPr lang="en-US" b="1" dirty="0"/>
              <a:t>Investments:</a:t>
            </a:r>
          </a:p>
          <a:p>
            <a:r>
              <a:rPr lang="en-US" dirty="0"/>
              <a:t>	</a:t>
            </a:r>
            <a:r>
              <a:rPr lang="en-US" b="1" dirty="0"/>
              <a:t>Summary:		      Start Value	 3QTR	    YTD        	         End Value</a:t>
            </a:r>
            <a:r>
              <a:rPr lang="en-US" dirty="0"/>
              <a:t>	</a:t>
            </a:r>
          </a:p>
          <a:p>
            <a:r>
              <a:rPr lang="en-US" dirty="0"/>
              <a:t>           RBC (SAME):	      		  $3,036,798            -5.97% 	    -20.31%          $2,880,265</a:t>
            </a:r>
          </a:p>
          <a:p>
            <a:r>
              <a:rPr lang="en-US" dirty="0"/>
              <a:t>	  </a:t>
            </a:r>
            <a:r>
              <a:rPr lang="en-US" dirty="0" err="1"/>
              <a:t>Fiducient</a:t>
            </a:r>
            <a:r>
              <a:rPr lang="en-US" dirty="0"/>
              <a:t> (SAME):            $3,593,872            -6.38%          -21.21%          $3,273,480</a:t>
            </a:r>
          </a:p>
          <a:p>
            <a:r>
              <a:rPr lang="en-US" dirty="0"/>
              <a:t>   	  </a:t>
            </a:r>
            <a:r>
              <a:rPr lang="en-US" dirty="0" err="1"/>
              <a:t>Fiducient</a:t>
            </a:r>
            <a:r>
              <a:rPr lang="en-US" dirty="0"/>
              <a:t> (Foundation):  $3,152,076            -5.72%          -20.01%          $2,971,714</a:t>
            </a:r>
          </a:p>
          <a:p>
            <a:r>
              <a:rPr lang="en-US" dirty="0"/>
              <a:t>			</a:t>
            </a:r>
          </a:p>
          <a:p>
            <a:r>
              <a:rPr lang="en-US" dirty="0"/>
              <a:t>	</a:t>
            </a:r>
            <a:r>
              <a:rPr lang="en-US" b="1" dirty="0"/>
              <a:t>3QTR Post Funds</a:t>
            </a:r>
            <a:r>
              <a:rPr lang="en-US" dirty="0"/>
              <a:t> Reports sent to Posts – </a:t>
            </a:r>
            <a:r>
              <a:rPr lang="en-US" u="sng" dirty="0"/>
              <a:t>see slide 15 for details </a:t>
            </a:r>
          </a:p>
          <a:p>
            <a:r>
              <a:rPr lang="en-US" dirty="0"/>
              <a:t>	</a:t>
            </a:r>
            <a:r>
              <a:rPr lang="en-US" b="1" dirty="0"/>
              <a:t>Home Fund activated </a:t>
            </a:r>
            <a:r>
              <a:rPr lang="en-US" dirty="0"/>
              <a:t>(Investment Committee) – </a:t>
            </a:r>
            <a:r>
              <a:rPr lang="en-US" u="sng" dirty="0"/>
              <a:t>see slides 16-18</a:t>
            </a:r>
          </a:p>
          <a:p>
            <a:endParaRPr lang="en-US" u="sng" dirty="0"/>
          </a:p>
          <a:p>
            <a:r>
              <a:rPr lang="en-US" b="1" dirty="0"/>
              <a:t>Governance:</a:t>
            </a:r>
          </a:p>
          <a:p>
            <a:r>
              <a:rPr lang="en-US" dirty="0"/>
              <a:t>	2022 XC Strategic Management and Governance Review (7 Aug 2022 at PLW)</a:t>
            </a:r>
          </a:p>
          <a:p>
            <a:endParaRPr lang="en-US" dirty="0"/>
          </a:p>
        </p:txBody>
      </p:sp>
      <p:sp>
        <p:nvSpPr>
          <p:cNvPr id="5" name="TextBox 4">
            <a:extLst>
              <a:ext uri="{FF2B5EF4-FFF2-40B4-BE49-F238E27FC236}">
                <a16:creationId xmlns:a16="http://schemas.microsoft.com/office/drawing/2014/main" id="{443CA61A-9F8D-4E5B-BAA6-1EB1A38F0369}"/>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Bottom Line Up Front</a:t>
            </a:r>
          </a:p>
        </p:txBody>
      </p:sp>
      <p:sp>
        <p:nvSpPr>
          <p:cNvPr id="2" name="Slide Number Placeholder 1">
            <a:extLst>
              <a:ext uri="{FF2B5EF4-FFF2-40B4-BE49-F238E27FC236}">
                <a16:creationId xmlns:a16="http://schemas.microsoft.com/office/drawing/2014/main" id="{A442B104-EA4C-4FED-BCD7-48E71A60C20E}"/>
              </a:ext>
            </a:extLst>
          </p:cNvPr>
          <p:cNvSpPr>
            <a:spLocks noGrp="1"/>
          </p:cNvSpPr>
          <p:nvPr>
            <p:ph type="sldNum" sz="quarter" idx="12"/>
          </p:nvPr>
        </p:nvSpPr>
        <p:spPr/>
        <p:txBody>
          <a:bodyPr/>
          <a:lstStyle/>
          <a:p>
            <a:fld id="{E0FE408E-4D51-6844-889C-4F5A442FF087}" type="slidenum">
              <a:rPr lang="en-US" smtClean="0"/>
              <a:t>5</a:t>
            </a:fld>
            <a:endParaRPr lang="en-US" dirty="0"/>
          </a:p>
        </p:txBody>
      </p:sp>
    </p:spTree>
    <p:extLst>
      <p:ext uri="{BB962C8B-B14F-4D97-AF65-F5344CB8AC3E}">
        <p14:creationId xmlns:p14="http://schemas.microsoft.com/office/powerpoint/2010/main" val="206390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092467" y="164114"/>
            <a:ext cx="2104630" cy="707886"/>
          </a:xfrm>
          <a:prstGeom prst="rect">
            <a:avLst/>
          </a:prstGeom>
          <a:noFill/>
        </p:spPr>
        <p:txBody>
          <a:bodyPr wrap="square" rtlCol="0">
            <a:spAutoFit/>
          </a:bodyPr>
          <a:lstStyle/>
          <a:p>
            <a:r>
              <a:rPr lang="en-US" sz="2000" b="1" i="1" dirty="0">
                <a:solidFill>
                  <a:schemeClr val="bg1"/>
                </a:solidFill>
              </a:rPr>
              <a:t>IGE Update:  Current Projects</a:t>
            </a:r>
          </a:p>
        </p:txBody>
      </p:sp>
      <p:sp>
        <p:nvSpPr>
          <p:cNvPr id="5" name="Rectangle 1">
            <a:extLst>
              <a:ext uri="{FF2B5EF4-FFF2-40B4-BE49-F238E27FC236}">
                <a16:creationId xmlns:a16="http://schemas.microsoft.com/office/drawing/2014/main" id="{BE73F6DC-BA8F-4F0C-9C66-2FCA5DE7A733}"/>
              </a:ext>
            </a:extLst>
          </p:cNvPr>
          <p:cNvSpPr>
            <a:spLocks noChangeArrowheads="1"/>
          </p:cNvSpPr>
          <p:nvPr/>
        </p:nvSpPr>
        <p:spPr bwMode="auto">
          <a:xfrm>
            <a:off x="2419858" y="24182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Rounded Corners 5">
            <a:extLst>
              <a:ext uri="{FF2B5EF4-FFF2-40B4-BE49-F238E27FC236}">
                <a16:creationId xmlns:a16="http://schemas.microsoft.com/office/drawing/2014/main" id="{69D87F85-A431-411D-998C-B021BE6CD694}"/>
              </a:ext>
            </a:extLst>
          </p:cNvPr>
          <p:cNvSpPr/>
          <p:nvPr/>
        </p:nvSpPr>
        <p:spPr>
          <a:xfrm>
            <a:off x="8202168" y="3163824"/>
            <a:ext cx="45719" cy="45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B501C1-26A7-47DB-8CDA-CAC27EDFAC1F}"/>
              </a:ext>
            </a:extLst>
          </p:cNvPr>
          <p:cNvPicPr>
            <a:picLocks noChangeAspect="1"/>
          </p:cNvPicPr>
          <p:nvPr/>
        </p:nvPicPr>
        <p:blipFill>
          <a:blip r:embed="rId2"/>
          <a:stretch>
            <a:fillRect/>
          </a:stretch>
        </p:blipFill>
        <p:spPr>
          <a:xfrm>
            <a:off x="4447100" y="134675"/>
            <a:ext cx="7601574" cy="6588650"/>
          </a:xfrm>
          <a:prstGeom prst="rect">
            <a:avLst/>
          </a:prstGeom>
        </p:spPr>
      </p:pic>
      <p:sp>
        <p:nvSpPr>
          <p:cNvPr id="9" name="TextBox 8">
            <a:extLst>
              <a:ext uri="{FF2B5EF4-FFF2-40B4-BE49-F238E27FC236}">
                <a16:creationId xmlns:a16="http://schemas.microsoft.com/office/drawing/2014/main" id="{818901E2-DA3C-498D-B2DE-B19B802B3965}"/>
              </a:ext>
            </a:extLst>
          </p:cNvPr>
          <p:cNvSpPr txBox="1"/>
          <p:nvPr/>
        </p:nvSpPr>
        <p:spPr>
          <a:xfrm>
            <a:off x="512618" y="1389650"/>
            <a:ext cx="3684479"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Ongoing: 9</a:t>
            </a:r>
          </a:p>
          <a:p>
            <a:pPr marL="285750" indent="-285750">
              <a:buFont typeface="Arial" panose="020B0604020202020204" pitchFamily="34" charset="0"/>
              <a:buChar char="•"/>
            </a:pPr>
            <a:r>
              <a:rPr lang="en-US" sz="2800" dirty="0"/>
              <a:t>Completed:  1</a:t>
            </a:r>
          </a:p>
          <a:p>
            <a:pPr marL="285750" indent="-285750">
              <a:buFont typeface="Arial" panose="020B0604020202020204" pitchFamily="34" charset="0"/>
              <a:buChar char="•"/>
            </a:pPr>
            <a:r>
              <a:rPr lang="en-US" sz="2800" dirty="0"/>
              <a:t>Pending Legislation/rules:  3</a:t>
            </a:r>
            <a:endParaRPr lang="en-US" sz="2400" dirty="0"/>
          </a:p>
        </p:txBody>
      </p:sp>
    </p:spTree>
    <p:extLst>
      <p:ext uri="{BB962C8B-B14F-4D97-AF65-F5344CB8AC3E}">
        <p14:creationId xmlns:p14="http://schemas.microsoft.com/office/powerpoint/2010/main" val="1582051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3F47F-1ECC-41B8-B351-48592466C8A4}"/>
              </a:ext>
            </a:extLst>
          </p:cNvPr>
          <p:cNvSpPr txBox="1"/>
          <p:nvPr/>
        </p:nvSpPr>
        <p:spPr>
          <a:xfrm>
            <a:off x="2107430" y="176578"/>
            <a:ext cx="6076985" cy="646331"/>
          </a:xfrm>
          <a:prstGeom prst="rect">
            <a:avLst/>
          </a:prstGeom>
          <a:noFill/>
        </p:spPr>
        <p:txBody>
          <a:bodyPr wrap="none" rtlCol="0">
            <a:spAutoFit/>
          </a:bodyPr>
          <a:lstStyle/>
          <a:p>
            <a:r>
              <a:rPr lang="en-US" sz="3600" b="1" i="1" dirty="0">
                <a:solidFill>
                  <a:schemeClr val="bg1"/>
                </a:solidFill>
              </a:rPr>
              <a:t>IGE Update:  Project Highlights</a:t>
            </a:r>
          </a:p>
        </p:txBody>
      </p:sp>
      <p:sp>
        <p:nvSpPr>
          <p:cNvPr id="4" name="TextBox 3">
            <a:extLst>
              <a:ext uri="{FF2B5EF4-FFF2-40B4-BE49-F238E27FC236}">
                <a16:creationId xmlns:a16="http://schemas.microsoft.com/office/drawing/2014/main" id="{625C344D-43FA-4958-A8E2-23D4AD3F84A0}"/>
              </a:ext>
            </a:extLst>
          </p:cNvPr>
          <p:cNvSpPr txBox="1"/>
          <p:nvPr/>
        </p:nvSpPr>
        <p:spPr>
          <a:xfrm>
            <a:off x="512618" y="1186024"/>
            <a:ext cx="11374582" cy="5509200"/>
          </a:xfrm>
          <a:prstGeom prst="rect">
            <a:avLst/>
          </a:prstGeom>
          <a:noFill/>
        </p:spPr>
        <p:txBody>
          <a:bodyPr wrap="square" rtlCol="0">
            <a:spAutoFit/>
          </a:bodyPr>
          <a:lstStyle/>
          <a:p>
            <a:pPr marL="742950" lvl="1" indent="-285750">
              <a:buFont typeface="Arial" panose="020B0604020202020204" pitchFamily="34" charset="0"/>
              <a:buChar char="•"/>
            </a:pPr>
            <a:r>
              <a:rPr lang="en-US" sz="3600" dirty="0"/>
              <a:t>SDVOSB Certification: New certification process scheduled to go live 1/1/23</a:t>
            </a:r>
          </a:p>
          <a:p>
            <a:pPr marL="742950" lvl="1" indent="-285750">
              <a:buFont typeface="Arial" panose="020B0604020202020204" pitchFamily="34" charset="0"/>
              <a:buChar char="•"/>
            </a:pPr>
            <a:r>
              <a:rPr lang="en-US" sz="3600" dirty="0"/>
              <a:t>TORN:  DRAFT FY'23 NDAA language prohibits any agency from routinely requesting supplemental information</a:t>
            </a:r>
          </a:p>
          <a:p>
            <a:pPr marL="742950" lvl="1" indent="-285750">
              <a:buFont typeface="Arial" panose="020B0604020202020204" pitchFamily="34" charset="0"/>
              <a:buChar char="•"/>
            </a:pPr>
            <a:r>
              <a:rPr lang="en-US" sz="3600" dirty="0"/>
              <a:t>Project Partnering:  DoD implementing pilot program</a:t>
            </a:r>
          </a:p>
          <a:p>
            <a:pPr marL="742950" lvl="1" indent="-285750">
              <a:buFont typeface="Arial" panose="020B0604020202020204" pitchFamily="34" charset="0"/>
              <a:buChar char="•"/>
            </a:pPr>
            <a:r>
              <a:rPr lang="en-US" sz="3600" dirty="0"/>
              <a:t>Small Business Size Standards:  Ramp Up Act submitted as amendment to Senate FY’23 NDAA</a:t>
            </a:r>
          </a:p>
          <a:p>
            <a:pPr marL="1200150" lvl="2" indent="-285750">
              <a:buFont typeface="Arial" panose="020B0604020202020204" pitchFamily="34" charset="0"/>
              <a:buChar char="•"/>
            </a:pPr>
            <a:endParaRPr lang="en-US" sz="3200" dirty="0"/>
          </a:p>
          <a:p>
            <a:pPr marL="1200150" lvl="2"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599801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3F47F-1ECC-41B8-B351-48592466C8A4}"/>
              </a:ext>
            </a:extLst>
          </p:cNvPr>
          <p:cNvSpPr txBox="1"/>
          <p:nvPr/>
        </p:nvSpPr>
        <p:spPr>
          <a:xfrm>
            <a:off x="2107430" y="176578"/>
            <a:ext cx="8487195" cy="646331"/>
          </a:xfrm>
          <a:prstGeom prst="rect">
            <a:avLst/>
          </a:prstGeom>
          <a:noFill/>
        </p:spPr>
        <p:txBody>
          <a:bodyPr wrap="none" rtlCol="0">
            <a:spAutoFit/>
          </a:bodyPr>
          <a:lstStyle/>
          <a:p>
            <a:r>
              <a:rPr lang="en-US" sz="3600" b="1" i="1" dirty="0">
                <a:solidFill>
                  <a:schemeClr val="bg1"/>
                </a:solidFill>
              </a:rPr>
              <a:t>IGE Update:  Project Highlights – EAG Briefs</a:t>
            </a:r>
          </a:p>
        </p:txBody>
      </p:sp>
      <p:sp>
        <p:nvSpPr>
          <p:cNvPr id="4" name="TextBox 3">
            <a:extLst>
              <a:ext uri="{FF2B5EF4-FFF2-40B4-BE49-F238E27FC236}">
                <a16:creationId xmlns:a16="http://schemas.microsoft.com/office/drawing/2014/main" id="{625C344D-43FA-4958-A8E2-23D4AD3F84A0}"/>
              </a:ext>
            </a:extLst>
          </p:cNvPr>
          <p:cNvSpPr txBox="1"/>
          <p:nvPr/>
        </p:nvSpPr>
        <p:spPr>
          <a:xfrm>
            <a:off x="512618" y="1186024"/>
            <a:ext cx="11374582" cy="4955203"/>
          </a:xfrm>
          <a:prstGeom prst="rect">
            <a:avLst/>
          </a:prstGeom>
          <a:noFill/>
        </p:spPr>
        <p:txBody>
          <a:bodyPr wrap="square" rtlCol="0">
            <a:spAutoFit/>
          </a:bodyPr>
          <a:lstStyle/>
          <a:p>
            <a:pPr marL="742950" lvl="1" indent="-285750">
              <a:buFont typeface="Arial" panose="020B0604020202020204" pitchFamily="34" charset="0"/>
              <a:buChar char="•"/>
            </a:pPr>
            <a:r>
              <a:rPr lang="en-US" sz="3600" dirty="0"/>
              <a:t>Alternative Delivery Methods: Possible rescope including NAVFAC Early Contractor Involvement Pressing Issue</a:t>
            </a:r>
          </a:p>
          <a:p>
            <a:pPr marL="742950" lvl="1" indent="-285750">
              <a:buFont typeface="Arial" panose="020B0604020202020204" pitchFamily="34" charset="0"/>
              <a:buChar char="•"/>
            </a:pPr>
            <a:r>
              <a:rPr lang="en-US" sz="3600" dirty="0"/>
              <a:t>CPARS Reform:  Presenting findings and three recommendations</a:t>
            </a:r>
          </a:p>
          <a:p>
            <a:pPr marL="742950" lvl="1" indent="-285750">
              <a:buFont typeface="Arial" panose="020B0604020202020204" pitchFamily="34" charset="0"/>
              <a:buChar char="•"/>
            </a:pPr>
            <a:r>
              <a:rPr lang="en-US" sz="3600" dirty="0"/>
              <a:t>PFAS Information:  Requesting wider dissemination</a:t>
            </a:r>
          </a:p>
          <a:p>
            <a:pPr marL="742950" lvl="1" indent="-285750">
              <a:buFont typeface="Arial" panose="020B0604020202020204" pitchFamily="34" charset="0"/>
              <a:buChar char="•"/>
            </a:pPr>
            <a:r>
              <a:rPr lang="en-US" sz="3600" dirty="0"/>
              <a:t>Cybersecurity in the Built Environment:  Update</a:t>
            </a:r>
          </a:p>
          <a:p>
            <a:pPr marL="1200150" lvl="2" indent="-285750">
              <a:buFont typeface="Arial" panose="020B0604020202020204" pitchFamily="34" charset="0"/>
              <a:buChar char="•"/>
            </a:pPr>
            <a:endParaRPr lang="en-US" sz="3200" dirty="0"/>
          </a:p>
          <a:p>
            <a:pPr marL="1200150" lvl="2"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757949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3F47F-1ECC-41B8-B351-48592466C8A4}"/>
              </a:ext>
            </a:extLst>
          </p:cNvPr>
          <p:cNvSpPr txBox="1"/>
          <p:nvPr/>
        </p:nvSpPr>
        <p:spPr>
          <a:xfrm>
            <a:off x="2107430" y="176578"/>
            <a:ext cx="5518627" cy="646331"/>
          </a:xfrm>
          <a:prstGeom prst="rect">
            <a:avLst/>
          </a:prstGeom>
          <a:noFill/>
        </p:spPr>
        <p:txBody>
          <a:bodyPr wrap="none" rtlCol="0">
            <a:spAutoFit/>
          </a:bodyPr>
          <a:lstStyle/>
          <a:p>
            <a:r>
              <a:rPr lang="en-US" sz="3600" b="1" i="1" dirty="0">
                <a:solidFill>
                  <a:schemeClr val="bg1"/>
                </a:solidFill>
              </a:rPr>
              <a:t>IGE Update:  Pressing Issues</a:t>
            </a:r>
          </a:p>
        </p:txBody>
      </p:sp>
      <p:sp>
        <p:nvSpPr>
          <p:cNvPr id="4" name="TextBox 3">
            <a:extLst>
              <a:ext uri="{FF2B5EF4-FFF2-40B4-BE49-F238E27FC236}">
                <a16:creationId xmlns:a16="http://schemas.microsoft.com/office/drawing/2014/main" id="{625C344D-43FA-4958-A8E2-23D4AD3F84A0}"/>
              </a:ext>
            </a:extLst>
          </p:cNvPr>
          <p:cNvSpPr txBox="1"/>
          <p:nvPr/>
        </p:nvSpPr>
        <p:spPr>
          <a:xfrm>
            <a:off x="512618" y="1689458"/>
            <a:ext cx="11374582" cy="3170099"/>
          </a:xfrm>
          <a:prstGeom prst="rect">
            <a:avLst/>
          </a:prstGeom>
          <a:noFill/>
        </p:spPr>
        <p:txBody>
          <a:bodyPr wrap="square" rtlCol="0">
            <a:spAutoFit/>
          </a:bodyPr>
          <a:lstStyle/>
          <a:p>
            <a:pPr marL="457200" indent="-457200">
              <a:buFont typeface="Arial" panose="020B0604020202020204" pitchFamily="34" charset="0"/>
              <a:buChar char="•"/>
            </a:pPr>
            <a:r>
              <a:rPr lang="en-US" sz="3200" dirty="0"/>
              <a:t>Received five new Pressing Issues for consideration:</a:t>
            </a:r>
          </a:p>
          <a:p>
            <a:pPr marL="914400" lvl="1" indent="-457200">
              <a:buFont typeface="Arial" panose="020B0604020202020204" pitchFamily="34" charset="0"/>
              <a:buChar char="•"/>
            </a:pPr>
            <a:r>
              <a:rPr lang="en-US" sz="2800" dirty="0"/>
              <a:t>Student Chapter Membership Challenge:  Appears internal to SAME, refer to College Outreach COI and resubmit…</a:t>
            </a:r>
          </a:p>
          <a:p>
            <a:pPr marL="914400" lvl="1" indent="-457200">
              <a:buFont typeface="Arial" panose="020B0604020202020204" pitchFamily="34" charset="0"/>
              <a:buChar char="•"/>
            </a:pPr>
            <a:r>
              <a:rPr lang="en-US" sz="2800" dirty="0"/>
              <a:t>STEM Development:  Refer to K12 STEM Outreach COI for review and endorsement…</a:t>
            </a:r>
          </a:p>
          <a:p>
            <a:pPr marL="914400" lvl="1" indent="-457200">
              <a:buFont typeface="Arial" panose="020B0604020202020204" pitchFamily="34" charset="0"/>
              <a:buChar char="•"/>
            </a:pPr>
            <a:r>
              <a:rPr lang="en-US" sz="2800" dirty="0"/>
              <a:t>PFAS Insitu Solution:  Refer to Environmental COI for review and endorsement</a:t>
            </a:r>
          </a:p>
        </p:txBody>
      </p:sp>
    </p:spTree>
    <p:extLst>
      <p:ext uri="{BB962C8B-B14F-4D97-AF65-F5344CB8AC3E}">
        <p14:creationId xmlns:p14="http://schemas.microsoft.com/office/powerpoint/2010/main" val="3999357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13F47F-1ECC-41B8-B351-48592466C8A4}"/>
              </a:ext>
            </a:extLst>
          </p:cNvPr>
          <p:cNvSpPr txBox="1"/>
          <p:nvPr/>
        </p:nvSpPr>
        <p:spPr>
          <a:xfrm>
            <a:off x="2107430" y="176578"/>
            <a:ext cx="4737387" cy="646331"/>
          </a:xfrm>
          <a:prstGeom prst="rect">
            <a:avLst/>
          </a:prstGeom>
          <a:noFill/>
        </p:spPr>
        <p:txBody>
          <a:bodyPr wrap="none" rtlCol="0">
            <a:spAutoFit/>
          </a:bodyPr>
          <a:lstStyle/>
          <a:p>
            <a:r>
              <a:rPr lang="en-US" sz="3600" b="1" i="1" dirty="0">
                <a:solidFill>
                  <a:schemeClr val="bg1"/>
                </a:solidFill>
              </a:rPr>
              <a:t>IGE Update:  EAG Topics</a:t>
            </a:r>
          </a:p>
        </p:txBody>
      </p:sp>
      <p:sp>
        <p:nvSpPr>
          <p:cNvPr id="4" name="TextBox 3">
            <a:extLst>
              <a:ext uri="{FF2B5EF4-FFF2-40B4-BE49-F238E27FC236}">
                <a16:creationId xmlns:a16="http://schemas.microsoft.com/office/drawing/2014/main" id="{625C344D-43FA-4958-A8E2-23D4AD3F84A0}"/>
              </a:ext>
            </a:extLst>
          </p:cNvPr>
          <p:cNvSpPr txBox="1"/>
          <p:nvPr/>
        </p:nvSpPr>
        <p:spPr>
          <a:xfrm>
            <a:off x="512618" y="1328072"/>
            <a:ext cx="11374582" cy="3416320"/>
          </a:xfrm>
          <a:prstGeom prst="rect">
            <a:avLst/>
          </a:prstGeom>
          <a:noFill/>
        </p:spPr>
        <p:txBody>
          <a:bodyPr wrap="square" rtlCol="0">
            <a:spAutoFit/>
          </a:bodyPr>
          <a:lstStyle/>
          <a:p>
            <a:pPr marL="457200" indent="-457200">
              <a:buFont typeface="Arial" panose="020B0604020202020204" pitchFamily="34" charset="0"/>
              <a:buChar char="•"/>
            </a:pPr>
            <a:r>
              <a:rPr lang="en-US" sz="3600" dirty="0"/>
              <a:t>SAME Update </a:t>
            </a:r>
          </a:p>
          <a:p>
            <a:pPr marL="457200" indent="-457200">
              <a:buFont typeface="Arial" panose="020B0604020202020204" pitchFamily="34" charset="0"/>
              <a:buChar char="•"/>
            </a:pPr>
            <a:r>
              <a:rPr lang="en-US" sz="3600" dirty="0"/>
              <a:t>IGE Task Force Report</a:t>
            </a:r>
          </a:p>
          <a:p>
            <a:pPr marL="457200" indent="-457200">
              <a:buFont typeface="Arial" panose="020B0604020202020204" pitchFamily="34" charset="0"/>
              <a:buChar char="•"/>
            </a:pPr>
            <a:r>
              <a:rPr lang="en-US" sz="3600" dirty="0"/>
              <a:t>Current Project Updates</a:t>
            </a:r>
          </a:p>
          <a:p>
            <a:pPr marL="457200" indent="-457200">
              <a:buFont typeface="Arial" panose="020B0604020202020204" pitchFamily="34" charset="0"/>
              <a:buChar char="•"/>
            </a:pPr>
            <a:r>
              <a:rPr lang="en-US" sz="3600" dirty="0"/>
              <a:t>Pressing Issue Review</a:t>
            </a:r>
          </a:p>
          <a:p>
            <a:pPr marL="457200" indent="-457200">
              <a:buFont typeface="Arial" panose="020B0604020202020204" pitchFamily="34" charset="0"/>
              <a:buChar char="•"/>
            </a:pPr>
            <a:r>
              <a:rPr lang="en-US" sz="3600" dirty="0"/>
              <a:t>Construction Task Force Discussion</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48225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07420"/>
            <a:ext cx="10972800" cy="1143000"/>
          </a:xfrm>
        </p:spPr>
        <p:txBody>
          <a:bodyPr>
            <a:normAutofit fontScale="90000"/>
          </a:bodyPr>
          <a:lstStyle/>
          <a:p>
            <a:r>
              <a:rPr lang="en-US" sz="5300" b="1" dirty="0"/>
              <a:t>AOF Update</a:t>
            </a:r>
            <a:br>
              <a:rPr lang="en-US" sz="5300" b="1" dirty="0"/>
            </a:br>
            <a:r>
              <a:rPr lang="en-US" dirty="0"/>
              <a:t>Rad Delaney, Vice President/AOF Chair</a:t>
            </a:r>
          </a:p>
        </p:txBody>
      </p:sp>
      <p:pic>
        <p:nvPicPr>
          <p:cNvPr id="3" name="Picture 2">
            <a:extLst>
              <a:ext uri="{FF2B5EF4-FFF2-40B4-BE49-F238E27FC236}">
                <a16:creationId xmlns:a16="http://schemas.microsoft.com/office/drawing/2014/main" id="{2432C73B-8910-C741-7DB2-61D739BEBA9C}"/>
              </a:ext>
            </a:extLst>
          </p:cNvPr>
          <p:cNvPicPr/>
          <p:nvPr/>
        </p:nvPicPr>
        <p:blipFill rotWithShape="1">
          <a:blip r:embed="rId2" cstate="print">
            <a:extLst>
              <a:ext uri="{28A0092B-C50C-407E-A947-70E740481C1C}">
                <a14:useLocalDpi xmlns:a14="http://schemas.microsoft.com/office/drawing/2010/main" val="0"/>
              </a:ext>
            </a:extLst>
          </a:blip>
          <a:srcRect l="6" r="1537" b="2"/>
          <a:stretch/>
        </p:blipFill>
        <p:spPr bwMode="auto">
          <a:xfrm>
            <a:off x="4938712" y="2863105"/>
            <a:ext cx="2314575" cy="3086090"/>
          </a:xfrm>
          <a:prstGeom prst="rect">
            <a:avLst/>
          </a:prstGeom>
          <a:noFill/>
        </p:spPr>
      </p:pic>
    </p:spTree>
    <p:extLst>
      <p:ext uri="{BB962C8B-B14F-4D97-AF65-F5344CB8AC3E}">
        <p14:creationId xmlns:p14="http://schemas.microsoft.com/office/powerpoint/2010/main" val="2938687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D53C-5949-91BB-DC68-3D74B7AD89FF}"/>
              </a:ext>
            </a:extLst>
          </p:cNvPr>
          <p:cNvSpPr>
            <a:spLocks noGrp="1"/>
          </p:cNvSpPr>
          <p:nvPr>
            <p:ph type="title"/>
          </p:nvPr>
        </p:nvSpPr>
        <p:spPr>
          <a:xfrm>
            <a:off x="643467" y="-75273"/>
            <a:ext cx="10905066" cy="1135737"/>
          </a:xfrm>
        </p:spPr>
        <p:txBody>
          <a:bodyPr>
            <a:normAutofit/>
          </a:bodyPr>
          <a:lstStyle/>
          <a:p>
            <a:r>
              <a:rPr lang="en-US" b="1" dirty="0">
                <a:solidFill>
                  <a:schemeClr val="bg1"/>
                </a:solidFill>
              </a:rPr>
              <a:t>2022 AOF Engagement Survey</a:t>
            </a:r>
          </a:p>
        </p:txBody>
      </p:sp>
      <p:sp>
        <p:nvSpPr>
          <p:cNvPr id="3" name="Content Placeholder 2">
            <a:extLst>
              <a:ext uri="{FF2B5EF4-FFF2-40B4-BE49-F238E27FC236}">
                <a16:creationId xmlns:a16="http://schemas.microsoft.com/office/drawing/2014/main" id="{B91818BF-BCAE-B66A-D1C8-90EBC0D2F32C}"/>
              </a:ext>
            </a:extLst>
          </p:cNvPr>
          <p:cNvSpPr>
            <a:spLocks noGrp="1"/>
          </p:cNvSpPr>
          <p:nvPr>
            <p:ph idx="1"/>
          </p:nvPr>
        </p:nvSpPr>
        <p:spPr>
          <a:xfrm>
            <a:off x="537774" y="1245836"/>
            <a:ext cx="4008384" cy="3224955"/>
          </a:xfrm>
        </p:spPr>
        <p:txBody>
          <a:bodyPr>
            <a:normAutofit fontScale="92500" lnSpcReduction="20000"/>
          </a:bodyPr>
          <a:lstStyle/>
          <a:p>
            <a:r>
              <a:rPr lang="en-US" sz="2000" dirty="0"/>
              <a:t>Conducted Via email</a:t>
            </a:r>
          </a:p>
          <a:p>
            <a:r>
              <a:rPr lang="en-US" sz="2000" dirty="0"/>
              <a:t>Sent to all Fellows in good standing using current email contact information.</a:t>
            </a:r>
          </a:p>
          <a:p>
            <a:pPr lvl="1"/>
            <a:r>
              <a:rPr lang="en-US" sz="1600" dirty="0"/>
              <a:t>Over 800 emails sent to 748 Fellows</a:t>
            </a:r>
          </a:p>
          <a:p>
            <a:pPr lvl="1"/>
            <a:r>
              <a:rPr lang="en-US" sz="1600" dirty="0"/>
              <a:t>Many Fellows have multiple records</a:t>
            </a:r>
          </a:p>
          <a:p>
            <a:r>
              <a:rPr lang="en-US" sz="2000" dirty="0"/>
              <a:t>Looking for recent engagement (at this time and date)</a:t>
            </a:r>
          </a:p>
          <a:p>
            <a:r>
              <a:rPr lang="en-US" sz="2000" dirty="0"/>
              <a:t>422 Fellows responded, 17 found to be deceased </a:t>
            </a:r>
          </a:p>
          <a:p>
            <a:r>
              <a:rPr lang="en-US" sz="2000" b="1" dirty="0"/>
              <a:t>23 Fellows from classes of 2018-2022 did not answer the survey</a:t>
            </a:r>
          </a:p>
          <a:p>
            <a:endParaRPr lang="en-US" sz="2000" dirty="0"/>
          </a:p>
        </p:txBody>
      </p:sp>
      <p:pic>
        <p:nvPicPr>
          <p:cNvPr id="5" name="Picture 4" descr="Text&#10;&#10;Description automatically generated">
            <a:extLst>
              <a:ext uri="{FF2B5EF4-FFF2-40B4-BE49-F238E27FC236}">
                <a16:creationId xmlns:a16="http://schemas.microsoft.com/office/drawing/2014/main" id="{3E8CBCFF-D0AA-D1DD-FA6E-F5A499314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716" y="1417006"/>
            <a:ext cx="6253212" cy="2501284"/>
          </a:xfrm>
          <a:prstGeom prst="rect">
            <a:avLst/>
          </a:prstGeom>
        </p:spPr>
      </p:pic>
      <p:sp>
        <p:nvSpPr>
          <p:cNvPr id="4" name="TextBox 3">
            <a:extLst>
              <a:ext uri="{FF2B5EF4-FFF2-40B4-BE49-F238E27FC236}">
                <a16:creationId xmlns:a16="http://schemas.microsoft.com/office/drawing/2014/main" id="{22C50763-99B7-701C-7234-1B5C6F8D28C3}"/>
              </a:ext>
            </a:extLst>
          </p:cNvPr>
          <p:cNvSpPr txBox="1"/>
          <p:nvPr/>
        </p:nvSpPr>
        <p:spPr>
          <a:xfrm>
            <a:off x="643467" y="4656164"/>
            <a:ext cx="10780889" cy="1569660"/>
          </a:xfrm>
          <a:prstGeom prst="rect">
            <a:avLst/>
          </a:prstGeom>
          <a:noFill/>
        </p:spPr>
        <p:txBody>
          <a:bodyPr wrap="square" rtlCol="0">
            <a:spAutoFit/>
          </a:bodyPr>
          <a:lstStyle/>
          <a:p>
            <a:pPr algn="ctr"/>
            <a:r>
              <a:rPr lang="en-US" sz="4800" dirty="0"/>
              <a:t>56% of Fellows are engaged at the most basic level.</a:t>
            </a:r>
          </a:p>
        </p:txBody>
      </p:sp>
    </p:spTree>
    <p:extLst>
      <p:ext uri="{BB962C8B-B14F-4D97-AF65-F5344CB8AC3E}">
        <p14:creationId xmlns:p14="http://schemas.microsoft.com/office/powerpoint/2010/main" val="1081512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1695-4F47-444C-3908-EE54EAAD1D02}"/>
              </a:ext>
            </a:extLst>
          </p:cNvPr>
          <p:cNvSpPr>
            <a:spLocks noGrp="1"/>
          </p:cNvSpPr>
          <p:nvPr>
            <p:ph type="title"/>
          </p:nvPr>
        </p:nvSpPr>
        <p:spPr>
          <a:xfrm>
            <a:off x="982134" y="2822"/>
            <a:ext cx="10972800" cy="1143000"/>
          </a:xfrm>
        </p:spPr>
        <p:txBody>
          <a:bodyPr/>
          <a:lstStyle/>
          <a:p>
            <a:pPr algn="ctr"/>
            <a:r>
              <a:rPr lang="en-US" b="1" dirty="0">
                <a:solidFill>
                  <a:schemeClr val="bg1"/>
                </a:solidFill>
              </a:rPr>
              <a:t>Why did we do this?</a:t>
            </a:r>
          </a:p>
        </p:txBody>
      </p:sp>
      <p:sp>
        <p:nvSpPr>
          <p:cNvPr id="3" name="Content Placeholder 2">
            <a:extLst>
              <a:ext uri="{FF2B5EF4-FFF2-40B4-BE49-F238E27FC236}">
                <a16:creationId xmlns:a16="http://schemas.microsoft.com/office/drawing/2014/main" id="{78117226-5123-758D-7F4F-4F94787F7B12}"/>
              </a:ext>
            </a:extLst>
          </p:cNvPr>
          <p:cNvSpPr>
            <a:spLocks noGrp="1"/>
          </p:cNvSpPr>
          <p:nvPr>
            <p:ph idx="1"/>
          </p:nvPr>
        </p:nvSpPr>
        <p:spPr>
          <a:xfrm>
            <a:off x="609600" y="1362919"/>
            <a:ext cx="10972800" cy="4953000"/>
          </a:xfrm>
        </p:spPr>
        <p:txBody>
          <a:bodyPr>
            <a:normAutofit fontScale="77500" lnSpcReduction="20000"/>
          </a:bodyPr>
          <a:lstStyle/>
          <a:p>
            <a:r>
              <a:rPr lang="en-US" dirty="0"/>
              <a:t>Allows for a clean-up of data before switching to new EMS</a:t>
            </a:r>
          </a:p>
          <a:p>
            <a:r>
              <a:rPr lang="en-US" dirty="0"/>
              <a:t>Gives a more accurate picture of the number of Fellows </a:t>
            </a:r>
          </a:p>
          <a:p>
            <a:r>
              <a:rPr lang="en-US" dirty="0"/>
              <a:t>Provides a benchmark for future trends and improvements</a:t>
            </a:r>
          </a:p>
          <a:p>
            <a:r>
              <a:rPr lang="en-US" dirty="0"/>
              <a:t>Fellows are heard and concerns are addressed</a:t>
            </a:r>
          </a:p>
          <a:p>
            <a:r>
              <a:rPr lang="en-US" dirty="0"/>
              <a:t>Some Post Fellows making personal calls and catching up with long-time members – finding some interesting stories!</a:t>
            </a:r>
          </a:p>
          <a:p>
            <a:r>
              <a:rPr lang="en-US" dirty="0"/>
              <a:t>The majority of Fellows fall into four categories:</a:t>
            </a:r>
          </a:p>
          <a:p>
            <a:pPr lvl="1"/>
            <a:r>
              <a:rPr lang="en-US" dirty="0"/>
              <a:t>Those who answered the survey and are engaged in some way</a:t>
            </a:r>
          </a:p>
          <a:p>
            <a:pPr lvl="1"/>
            <a:r>
              <a:rPr lang="en-US" dirty="0"/>
              <a:t>Those who answered the survey and cannot be engaged for personal reasons, age, or retirement status</a:t>
            </a:r>
          </a:p>
          <a:p>
            <a:pPr lvl="1"/>
            <a:r>
              <a:rPr lang="en-US" dirty="0"/>
              <a:t>Those who did not answer the survey because they are not getting emails from SAME (firewalls, or not keeping up profile)</a:t>
            </a:r>
          </a:p>
          <a:p>
            <a:pPr lvl="1"/>
            <a:r>
              <a:rPr lang="en-US" b="1" dirty="0"/>
              <a:t>Those who chose not to answer the survey – some of whom we know are engaged</a:t>
            </a:r>
          </a:p>
          <a:p>
            <a:pPr lvl="1"/>
            <a:endParaRPr lang="en-US" dirty="0"/>
          </a:p>
          <a:p>
            <a:endParaRPr lang="en-US" dirty="0"/>
          </a:p>
        </p:txBody>
      </p:sp>
      <p:pic>
        <p:nvPicPr>
          <p:cNvPr id="4098" name="Picture 2" descr="5 Data Cleansing Tools - DataScienceCentral.com">
            <a:extLst>
              <a:ext uri="{FF2B5EF4-FFF2-40B4-BE49-F238E27FC236}">
                <a16:creationId xmlns:a16="http://schemas.microsoft.com/office/drawing/2014/main" id="{519AACDB-6279-1E33-B5FC-FA22A4FE3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891" y="1113992"/>
            <a:ext cx="2218056" cy="144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59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9A6C-6DF4-96F3-1339-EBBB4CD87FDB}"/>
              </a:ext>
            </a:extLst>
          </p:cNvPr>
          <p:cNvSpPr>
            <a:spLocks noGrp="1"/>
          </p:cNvSpPr>
          <p:nvPr>
            <p:ph type="title"/>
          </p:nvPr>
        </p:nvSpPr>
        <p:spPr>
          <a:xfrm>
            <a:off x="1041400" y="170920"/>
            <a:ext cx="10312400" cy="536575"/>
          </a:xfrm>
        </p:spPr>
        <p:txBody>
          <a:bodyPr>
            <a:normAutofit fontScale="90000"/>
          </a:bodyPr>
          <a:lstStyle/>
          <a:p>
            <a:pPr algn="ctr"/>
            <a:r>
              <a:rPr lang="en-US" b="1" dirty="0">
                <a:solidFill>
                  <a:schemeClr val="bg1"/>
                </a:solidFill>
              </a:rPr>
              <a:t>Types of involvement</a:t>
            </a:r>
            <a:br>
              <a:rPr lang="en-US" b="1" dirty="0">
                <a:solidFill>
                  <a:schemeClr val="bg1"/>
                </a:solidFill>
              </a:rPr>
            </a:br>
            <a:r>
              <a:rPr lang="en-US" sz="2000" b="1" dirty="0">
                <a:solidFill>
                  <a:schemeClr val="bg1"/>
                </a:solidFill>
              </a:rPr>
              <a:t>323 answered 99 skipped</a:t>
            </a:r>
            <a:endParaRPr lang="en-US" b="1" dirty="0">
              <a:solidFill>
                <a:schemeClr val="bg1"/>
              </a:solidFill>
            </a:endParaRPr>
          </a:p>
        </p:txBody>
      </p:sp>
      <p:pic>
        <p:nvPicPr>
          <p:cNvPr id="5" name="Content Placeholder 4" descr="Table&#10;&#10;Description automatically generated">
            <a:extLst>
              <a:ext uri="{FF2B5EF4-FFF2-40B4-BE49-F238E27FC236}">
                <a16:creationId xmlns:a16="http://schemas.microsoft.com/office/drawing/2014/main" id="{CD533B96-EA4B-47CE-D0A1-852EEB3293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6701" y="1072053"/>
            <a:ext cx="5752011" cy="5104910"/>
          </a:xfrm>
        </p:spPr>
      </p:pic>
      <p:sp>
        <p:nvSpPr>
          <p:cNvPr id="3" name="TextBox 2">
            <a:extLst>
              <a:ext uri="{FF2B5EF4-FFF2-40B4-BE49-F238E27FC236}">
                <a16:creationId xmlns:a16="http://schemas.microsoft.com/office/drawing/2014/main" id="{C30805EF-9150-3F7B-ACA3-B75B48D82AF3}"/>
              </a:ext>
            </a:extLst>
          </p:cNvPr>
          <p:cNvSpPr txBox="1"/>
          <p:nvPr/>
        </p:nvSpPr>
        <p:spPr>
          <a:xfrm>
            <a:off x="6197600" y="1410425"/>
            <a:ext cx="5558060" cy="369332"/>
          </a:xfrm>
          <a:prstGeom prst="rect">
            <a:avLst/>
          </a:prstGeom>
          <a:noFill/>
        </p:spPr>
        <p:txBody>
          <a:bodyPr wrap="none" rtlCol="0">
            <a:spAutoFit/>
          </a:bodyPr>
          <a:lstStyle/>
          <a:p>
            <a:r>
              <a:rPr lang="en-US" dirty="0"/>
              <a:t>*One to add for next iteration: TME Article or contributor.</a:t>
            </a:r>
          </a:p>
        </p:txBody>
      </p:sp>
      <p:pic>
        <p:nvPicPr>
          <p:cNvPr id="1026" name="Picture 2" descr="151,201 Volunteer Stock Photos, Pictures &amp; Royalty-Free Images - iStock">
            <a:extLst>
              <a:ext uri="{FF2B5EF4-FFF2-40B4-BE49-F238E27FC236}">
                <a16:creationId xmlns:a16="http://schemas.microsoft.com/office/drawing/2014/main" id="{A291ECD4-086D-C679-4429-2DBF0AA05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453" y="2293880"/>
            <a:ext cx="4707466" cy="315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87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8B04-E3AB-2EA6-A4F6-EA7A08505FD4}"/>
              </a:ext>
            </a:extLst>
          </p:cNvPr>
          <p:cNvSpPr>
            <a:spLocks noGrp="1"/>
          </p:cNvSpPr>
          <p:nvPr>
            <p:ph type="title"/>
          </p:nvPr>
        </p:nvSpPr>
        <p:spPr>
          <a:xfrm>
            <a:off x="1320800" y="-111462"/>
            <a:ext cx="10972800" cy="1143000"/>
          </a:xfrm>
        </p:spPr>
        <p:txBody>
          <a:bodyPr>
            <a:normAutofit/>
          </a:bodyPr>
          <a:lstStyle/>
          <a:p>
            <a:pPr algn="ctr"/>
            <a:r>
              <a:rPr lang="en-US" sz="4000" b="1" dirty="0">
                <a:solidFill>
                  <a:schemeClr val="bg1"/>
                </a:solidFill>
              </a:rPr>
              <a:t>Not as engaged in SAME as once was (reasons)</a:t>
            </a:r>
          </a:p>
        </p:txBody>
      </p:sp>
      <p:pic>
        <p:nvPicPr>
          <p:cNvPr id="5" name="Content Placeholder 4" descr="Chart&#10;&#10;Description automatically generated">
            <a:extLst>
              <a:ext uri="{FF2B5EF4-FFF2-40B4-BE49-F238E27FC236}">
                <a16:creationId xmlns:a16="http://schemas.microsoft.com/office/drawing/2014/main" id="{58025A03-BD21-0886-AFDC-FB2D29F04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02" y="1340202"/>
            <a:ext cx="4935545" cy="4351338"/>
          </a:xfrm>
        </p:spPr>
      </p:pic>
      <p:sp>
        <p:nvSpPr>
          <p:cNvPr id="4" name="Title 1">
            <a:extLst>
              <a:ext uri="{FF2B5EF4-FFF2-40B4-BE49-F238E27FC236}">
                <a16:creationId xmlns:a16="http://schemas.microsoft.com/office/drawing/2014/main" id="{24CA29C7-7FDE-4FDD-C258-DF67C229AF55}"/>
              </a:ext>
            </a:extLst>
          </p:cNvPr>
          <p:cNvSpPr txBox="1">
            <a:spLocks/>
          </p:cNvSpPr>
          <p:nvPr/>
        </p:nvSpPr>
        <p:spPr>
          <a:xfrm>
            <a:off x="5804900" y="1031538"/>
            <a:ext cx="5992098" cy="93555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t>Some other examples of why not engaged</a:t>
            </a:r>
          </a:p>
        </p:txBody>
      </p:sp>
      <p:sp>
        <p:nvSpPr>
          <p:cNvPr id="6" name="Content Placeholder 2">
            <a:extLst>
              <a:ext uri="{FF2B5EF4-FFF2-40B4-BE49-F238E27FC236}">
                <a16:creationId xmlns:a16="http://schemas.microsoft.com/office/drawing/2014/main" id="{519535EB-84CF-B680-C1D4-20F7E1331796}"/>
              </a:ext>
            </a:extLst>
          </p:cNvPr>
          <p:cNvSpPr txBox="1">
            <a:spLocks/>
          </p:cNvSpPr>
          <p:nvPr/>
        </p:nvSpPr>
        <p:spPr>
          <a:xfrm>
            <a:off x="6087014" y="1780558"/>
            <a:ext cx="5992098" cy="435133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Post doesn’t reach out</a:t>
            </a:r>
          </a:p>
          <a:p>
            <a:r>
              <a:rPr lang="en-US" dirty="0"/>
              <a:t>Distance from nearest Post</a:t>
            </a:r>
          </a:p>
          <a:p>
            <a:r>
              <a:rPr lang="en-US" dirty="0"/>
              <a:t>TME and other newsletters suffice in staying up to date </a:t>
            </a:r>
          </a:p>
          <a:p>
            <a:r>
              <a:rPr lang="en-US" dirty="0"/>
              <a:t>No local in-person meetings</a:t>
            </a:r>
          </a:p>
          <a:p>
            <a:r>
              <a:rPr lang="en-US" dirty="0"/>
              <a:t>No mentoring meetings held/Not able to mentor online</a:t>
            </a:r>
          </a:p>
          <a:p>
            <a:r>
              <a:rPr lang="en-US" dirty="0"/>
              <a:t>Time and allowance for younger members to step up</a:t>
            </a:r>
          </a:p>
          <a:p>
            <a:r>
              <a:rPr lang="en-US" dirty="0"/>
              <a:t>Too costly for travel and attendance as a retiree</a:t>
            </a:r>
          </a:p>
          <a:p>
            <a:r>
              <a:rPr lang="en-US" dirty="0"/>
              <a:t>Post leadership issues</a:t>
            </a:r>
          </a:p>
        </p:txBody>
      </p:sp>
      <p:sp>
        <p:nvSpPr>
          <p:cNvPr id="3" name="Oval 2">
            <a:extLst>
              <a:ext uri="{FF2B5EF4-FFF2-40B4-BE49-F238E27FC236}">
                <a16:creationId xmlns:a16="http://schemas.microsoft.com/office/drawing/2014/main" id="{823EE617-8A13-074D-F24C-21FBE235ECFC}"/>
              </a:ext>
            </a:extLst>
          </p:cNvPr>
          <p:cNvSpPr/>
          <p:nvPr/>
        </p:nvSpPr>
        <p:spPr>
          <a:xfrm>
            <a:off x="4963712" y="5235575"/>
            <a:ext cx="496712" cy="279754"/>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75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7106AE-D397-4DAC-A968-C56DF733CAD0}"/>
              </a:ext>
            </a:extLst>
          </p:cNvPr>
          <p:cNvSpPr txBox="1"/>
          <p:nvPr/>
        </p:nvSpPr>
        <p:spPr>
          <a:xfrm>
            <a:off x="1746282" y="107879"/>
            <a:ext cx="8743307" cy="646331"/>
          </a:xfrm>
          <a:prstGeom prst="rect">
            <a:avLst/>
          </a:prstGeom>
          <a:noFill/>
        </p:spPr>
        <p:txBody>
          <a:bodyPr wrap="square" rtlCol="0">
            <a:spAutoFit/>
          </a:bodyPr>
          <a:lstStyle/>
          <a:p>
            <a:pPr algn="ctr"/>
            <a:r>
              <a:rPr lang="en-US" sz="3600" b="1" dirty="0">
                <a:solidFill>
                  <a:schemeClr val="bg1"/>
                </a:solidFill>
              </a:rPr>
              <a:t>SAME LDP Class of 2023 Projects</a:t>
            </a:r>
          </a:p>
        </p:txBody>
      </p:sp>
      <p:sp>
        <p:nvSpPr>
          <p:cNvPr id="9" name="TextBox 8">
            <a:extLst>
              <a:ext uri="{FF2B5EF4-FFF2-40B4-BE49-F238E27FC236}">
                <a16:creationId xmlns:a16="http://schemas.microsoft.com/office/drawing/2014/main" id="{3581B286-5FEF-44F9-A7B4-FA6C20230776}"/>
              </a:ext>
            </a:extLst>
          </p:cNvPr>
          <p:cNvSpPr txBox="1"/>
          <p:nvPr/>
        </p:nvSpPr>
        <p:spPr>
          <a:xfrm>
            <a:off x="3806141" y="959237"/>
            <a:ext cx="7819875" cy="5324535"/>
          </a:xfrm>
          <a:prstGeom prst="rect">
            <a:avLst/>
          </a:prstGeom>
          <a:noFill/>
        </p:spPr>
        <p:txBody>
          <a:bodyPr wrap="square" rtlCol="0">
            <a:spAutoFit/>
          </a:bodyPr>
          <a:lstStyle/>
          <a:p>
            <a:r>
              <a:rPr lang="en-US" sz="2000" b="1" dirty="0"/>
              <a:t>Bottom Line Up Front:</a:t>
            </a:r>
          </a:p>
          <a:p>
            <a:endParaRPr lang="en-US" sz="1600" b="1" dirty="0"/>
          </a:p>
          <a:p>
            <a:r>
              <a:rPr lang="en-US" sz="1600" dirty="0"/>
              <a:t>	</a:t>
            </a:r>
            <a:r>
              <a:rPr lang="en-US" dirty="0"/>
              <a:t>This year’s LDP Projects are squarely focused on key national efforts that support the Strategic Plan. </a:t>
            </a:r>
          </a:p>
          <a:p>
            <a:r>
              <a:rPr lang="en-US" sz="1600" dirty="0"/>
              <a:t>	</a:t>
            </a:r>
          </a:p>
          <a:p>
            <a:r>
              <a:rPr lang="en-US" sz="2000" b="1" dirty="0"/>
              <a:t>Examples:</a:t>
            </a:r>
          </a:p>
          <a:p>
            <a:endParaRPr lang="en-US" sz="1600" dirty="0"/>
          </a:p>
          <a:p>
            <a:r>
              <a:rPr lang="en-US" sz="1600" dirty="0"/>
              <a:t>	</a:t>
            </a:r>
            <a:r>
              <a:rPr lang="en-US" dirty="0"/>
              <a:t>Camper Recruiting</a:t>
            </a:r>
          </a:p>
          <a:p>
            <a:r>
              <a:rPr lang="en-US" dirty="0"/>
              <a:t>	Foundation Strategic Sustainment Plan</a:t>
            </a:r>
          </a:p>
          <a:p>
            <a:r>
              <a:rPr lang="en-US" dirty="0"/>
              <a:t>	Measuring the Impact of Post Scholarship Programs</a:t>
            </a:r>
          </a:p>
          <a:p>
            <a:r>
              <a:rPr lang="en-US" dirty="0"/>
              <a:t>	Thought Leadership Roadmap (climate change and health services) </a:t>
            </a:r>
          </a:p>
          <a:p>
            <a:r>
              <a:rPr lang="en-US" dirty="0"/>
              <a:t>	Integrating COI efforts to support STEM Pipeline</a:t>
            </a:r>
          </a:p>
          <a:p>
            <a:r>
              <a:rPr lang="en-US" dirty="0"/>
              <a:t>	Enlisted Engagement (supports the TF)</a:t>
            </a:r>
          </a:p>
          <a:p>
            <a:r>
              <a:rPr lang="en-US" dirty="0"/>
              <a:t>	Camp Curriculum Database (SAME impact - tracking campers after camp)</a:t>
            </a:r>
          </a:p>
          <a:p>
            <a:r>
              <a:rPr lang="en-US" dirty="0"/>
              <a:t>	Skilled Trades Outreach (support Construction TF)	</a:t>
            </a:r>
          </a:p>
          <a:p>
            <a:r>
              <a:rPr lang="en-US" dirty="0"/>
              <a:t>	Collaboration with USDA; National Security Implications OF Agriculture) </a:t>
            </a:r>
          </a:p>
          <a:p>
            <a:r>
              <a:rPr lang="en-US" dirty="0"/>
              <a:t>	Member Engagement through Mentoring</a:t>
            </a:r>
          </a:p>
          <a:p>
            <a:r>
              <a:rPr lang="en-US" dirty="0"/>
              <a:t>	Transitioning from Technical Go Getter to Managerial Leadership</a:t>
            </a:r>
          </a:p>
          <a:p>
            <a:r>
              <a:rPr lang="en-US" dirty="0"/>
              <a:t>	Speaker’s Bureau (leverage EMS to operationalizing COI’s – attract members) </a:t>
            </a:r>
          </a:p>
        </p:txBody>
      </p:sp>
      <p:sp>
        <p:nvSpPr>
          <p:cNvPr id="2" name="Smiley Face 1">
            <a:extLst>
              <a:ext uri="{FF2B5EF4-FFF2-40B4-BE49-F238E27FC236}">
                <a16:creationId xmlns:a16="http://schemas.microsoft.com/office/drawing/2014/main" id="{49CA1162-100E-4C6D-BCFB-6101B4AE7EC7}"/>
              </a:ext>
            </a:extLst>
          </p:cNvPr>
          <p:cNvSpPr/>
          <p:nvPr/>
        </p:nvSpPr>
        <p:spPr>
          <a:xfrm>
            <a:off x="625072" y="2501461"/>
            <a:ext cx="3240157" cy="2951922"/>
          </a:xfrm>
          <a:prstGeom prst="smileyFace">
            <a:avLst>
              <a:gd name="adj" fmla="val 4653"/>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BC91DD8-8BC3-4522-B38D-EACC79126446}"/>
              </a:ext>
            </a:extLst>
          </p:cNvPr>
          <p:cNvSpPr txBox="1"/>
          <p:nvPr/>
        </p:nvSpPr>
        <p:spPr>
          <a:xfrm>
            <a:off x="565984" y="1479088"/>
            <a:ext cx="2286000" cy="707886"/>
          </a:xfrm>
          <a:prstGeom prst="rect">
            <a:avLst/>
          </a:prstGeom>
          <a:noFill/>
        </p:spPr>
        <p:txBody>
          <a:bodyPr wrap="square" rtlCol="0">
            <a:spAutoFit/>
          </a:bodyPr>
          <a:lstStyle/>
          <a:p>
            <a:r>
              <a:rPr lang="en-US" sz="2000" b="1" i="1" dirty="0">
                <a:solidFill>
                  <a:srgbClr val="002060"/>
                </a:solidFill>
              </a:rPr>
              <a:t>BUT First … a commercial!!</a:t>
            </a:r>
          </a:p>
        </p:txBody>
      </p:sp>
    </p:spTree>
    <p:extLst>
      <p:ext uri="{BB962C8B-B14F-4D97-AF65-F5344CB8AC3E}">
        <p14:creationId xmlns:p14="http://schemas.microsoft.com/office/powerpoint/2010/main" val="19777739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DCA3-504C-8C5E-BE0A-47308EA18E83}"/>
              </a:ext>
            </a:extLst>
          </p:cNvPr>
          <p:cNvSpPr>
            <a:spLocks noGrp="1"/>
          </p:cNvSpPr>
          <p:nvPr>
            <p:ph type="title"/>
          </p:nvPr>
        </p:nvSpPr>
        <p:spPr>
          <a:xfrm>
            <a:off x="1298222" y="0"/>
            <a:ext cx="10972800" cy="1143000"/>
          </a:xfrm>
        </p:spPr>
        <p:txBody>
          <a:bodyPr>
            <a:normAutofit/>
          </a:bodyPr>
          <a:lstStyle/>
          <a:p>
            <a:pPr algn="ctr"/>
            <a:r>
              <a:rPr lang="en-US" sz="3200" b="1" dirty="0">
                <a:solidFill>
                  <a:schemeClr val="bg1"/>
                </a:solidFill>
              </a:rPr>
              <a:t>What can leadership do to bring back (if not as engaged)</a:t>
            </a:r>
            <a:br>
              <a:rPr lang="en-US" sz="3200" b="1" dirty="0">
                <a:solidFill>
                  <a:schemeClr val="bg1"/>
                </a:solidFill>
              </a:rPr>
            </a:br>
            <a:r>
              <a:rPr lang="en-US" sz="2000" b="1" dirty="0">
                <a:solidFill>
                  <a:schemeClr val="bg1"/>
                </a:solidFill>
              </a:rPr>
              <a:t>144 answered  278 skipped</a:t>
            </a:r>
          </a:p>
        </p:txBody>
      </p:sp>
      <p:sp>
        <p:nvSpPr>
          <p:cNvPr id="3" name="Content Placeholder 2">
            <a:extLst>
              <a:ext uri="{FF2B5EF4-FFF2-40B4-BE49-F238E27FC236}">
                <a16:creationId xmlns:a16="http://schemas.microsoft.com/office/drawing/2014/main" id="{0AA6D215-4967-8FCE-7A04-5FA9C6962F9C}"/>
              </a:ext>
            </a:extLst>
          </p:cNvPr>
          <p:cNvSpPr>
            <a:spLocks noGrp="1"/>
          </p:cNvSpPr>
          <p:nvPr>
            <p:ph idx="1"/>
          </p:nvPr>
        </p:nvSpPr>
        <p:spPr>
          <a:xfrm>
            <a:off x="609600" y="1383620"/>
            <a:ext cx="10972800" cy="2940024"/>
          </a:xfrm>
        </p:spPr>
        <p:txBody>
          <a:bodyPr>
            <a:normAutofit lnSpcReduction="10000"/>
          </a:bodyPr>
          <a:lstStyle/>
          <a:p>
            <a:r>
              <a:rPr lang="en-US" sz="2400" dirty="0"/>
              <a:t>Assist recruiting new Post Members</a:t>
            </a:r>
          </a:p>
          <a:p>
            <a:r>
              <a:rPr lang="en-US" sz="2400" dirty="0"/>
              <a:t>Post doesn’t reach out to senior members</a:t>
            </a:r>
          </a:p>
          <a:p>
            <a:r>
              <a:rPr lang="en-US" sz="2400" dirty="0"/>
              <a:t>Provide easy to find opportunities to engage with limited time commitment</a:t>
            </a:r>
          </a:p>
          <a:p>
            <a:r>
              <a:rPr lang="en-US" sz="2400" dirty="0"/>
              <a:t>Impact of personal costs</a:t>
            </a:r>
          </a:p>
          <a:p>
            <a:r>
              <a:rPr lang="en-US" sz="2400" dirty="0"/>
              <a:t>Be open to new ideas at National level</a:t>
            </a:r>
          </a:p>
          <a:p>
            <a:r>
              <a:rPr lang="en-US" sz="2400" b="1" dirty="0">
                <a:highlight>
                  <a:srgbClr val="FFFF00"/>
                </a:highlight>
              </a:rPr>
              <a:t>Work on getting industry and military leaders supporting SAME</a:t>
            </a:r>
          </a:p>
          <a:p>
            <a:r>
              <a:rPr lang="en-US" sz="2400" dirty="0"/>
              <a:t>Make events with virtual capability</a:t>
            </a:r>
          </a:p>
          <a:p>
            <a:pPr marL="0" indent="0">
              <a:buNone/>
            </a:pPr>
            <a:endParaRPr lang="en-US" sz="2400" dirty="0"/>
          </a:p>
        </p:txBody>
      </p:sp>
      <p:sp>
        <p:nvSpPr>
          <p:cNvPr id="5" name="Title 1">
            <a:extLst>
              <a:ext uri="{FF2B5EF4-FFF2-40B4-BE49-F238E27FC236}">
                <a16:creationId xmlns:a16="http://schemas.microsoft.com/office/drawing/2014/main" id="{8ED4A81A-64E6-C10A-4590-F05A25C332BC}"/>
              </a:ext>
            </a:extLst>
          </p:cNvPr>
          <p:cNvSpPr txBox="1">
            <a:spLocks/>
          </p:cNvSpPr>
          <p:nvPr/>
        </p:nvSpPr>
        <p:spPr>
          <a:xfrm>
            <a:off x="609600" y="4725827"/>
            <a:ext cx="109728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t>Most answers refer back to age and retirement status.  At this point in their lives, they do not plan to get MORE engaged with SAME.</a:t>
            </a:r>
            <a:endParaRPr lang="en-US" sz="2000" dirty="0"/>
          </a:p>
        </p:txBody>
      </p:sp>
    </p:spTree>
    <p:extLst>
      <p:ext uri="{BB962C8B-B14F-4D97-AF65-F5344CB8AC3E}">
        <p14:creationId xmlns:p14="http://schemas.microsoft.com/office/powerpoint/2010/main" val="3909293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763E-882C-874C-E803-696CC9DCF51D}"/>
              </a:ext>
            </a:extLst>
          </p:cNvPr>
          <p:cNvSpPr>
            <a:spLocks noGrp="1"/>
          </p:cNvSpPr>
          <p:nvPr>
            <p:ph type="title"/>
          </p:nvPr>
        </p:nvSpPr>
        <p:spPr>
          <a:xfrm>
            <a:off x="1072444" y="-88884"/>
            <a:ext cx="10972800" cy="1143000"/>
          </a:xfrm>
        </p:spPr>
        <p:txBody>
          <a:bodyPr>
            <a:normAutofit fontScale="90000"/>
          </a:bodyPr>
          <a:lstStyle/>
          <a:p>
            <a:pPr algn="ctr"/>
            <a:r>
              <a:rPr lang="en-US" sz="3600" b="1" dirty="0">
                <a:solidFill>
                  <a:schemeClr val="bg1"/>
                </a:solidFill>
              </a:rPr>
              <a:t>What else should SAME Leadership know about Fellows Engagement? (some excerpts)</a:t>
            </a:r>
          </a:p>
        </p:txBody>
      </p:sp>
      <p:sp>
        <p:nvSpPr>
          <p:cNvPr id="3" name="Content Placeholder 2">
            <a:extLst>
              <a:ext uri="{FF2B5EF4-FFF2-40B4-BE49-F238E27FC236}">
                <a16:creationId xmlns:a16="http://schemas.microsoft.com/office/drawing/2014/main" id="{7B74B197-FB18-C534-79A0-16CB50612BC6}"/>
              </a:ext>
            </a:extLst>
          </p:cNvPr>
          <p:cNvSpPr>
            <a:spLocks noGrp="1"/>
          </p:cNvSpPr>
          <p:nvPr>
            <p:ph idx="1"/>
          </p:nvPr>
        </p:nvSpPr>
        <p:spPr>
          <a:xfrm>
            <a:off x="891822" y="1332089"/>
            <a:ext cx="10972800" cy="4662311"/>
          </a:xfrm>
        </p:spPr>
        <p:txBody>
          <a:bodyPr>
            <a:normAutofit fontScale="92500"/>
          </a:bodyPr>
          <a:lstStyle/>
          <a:p>
            <a:r>
              <a:rPr lang="en-US" sz="2000" dirty="0"/>
              <a:t>Post level engagement to keep them going locally</a:t>
            </a:r>
          </a:p>
          <a:p>
            <a:r>
              <a:rPr lang="en-US" sz="2000" dirty="0"/>
              <a:t>Informal, haphazard, selective mentorship is valuable at local posts</a:t>
            </a:r>
          </a:p>
          <a:p>
            <a:r>
              <a:rPr lang="en-US" sz="2000" dirty="0"/>
              <a:t>Many fellows are active at many posts</a:t>
            </a:r>
          </a:p>
          <a:p>
            <a:r>
              <a:rPr lang="en-US" sz="2000" dirty="0"/>
              <a:t>Emphasize the fun and fulfilling aspects of SAME</a:t>
            </a:r>
          </a:p>
          <a:p>
            <a:r>
              <a:rPr lang="en-US" sz="2000" b="1" dirty="0">
                <a:highlight>
                  <a:srgbClr val="FFFF00"/>
                </a:highlight>
              </a:rPr>
              <a:t>Advertise/recruit for Fellow opportunities/involvement/engagement</a:t>
            </a:r>
          </a:p>
          <a:p>
            <a:r>
              <a:rPr lang="en-US" sz="2000" dirty="0"/>
              <a:t>Ensure Post Fellow POC and Regional Fellow POC are engaged</a:t>
            </a:r>
          </a:p>
          <a:p>
            <a:r>
              <a:rPr lang="en-US" sz="2000" dirty="0"/>
              <a:t>Value the existing Fellows more at Posts</a:t>
            </a:r>
          </a:p>
          <a:p>
            <a:r>
              <a:rPr lang="en-US" sz="2000" dirty="0"/>
              <a:t>LinkedIn page for Fellows </a:t>
            </a:r>
          </a:p>
          <a:p>
            <a:r>
              <a:rPr lang="en-US" sz="2000" b="1" dirty="0">
                <a:highlight>
                  <a:srgbClr val="FFFF00"/>
                </a:highlight>
              </a:rPr>
              <a:t>Share results of engagement survey and revisit</a:t>
            </a:r>
          </a:p>
          <a:p>
            <a:r>
              <a:rPr lang="en-US" sz="2000" b="1" dirty="0">
                <a:highlight>
                  <a:srgbClr val="FFFF00"/>
                </a:highlight>
              </a:rPr>
              <a:t>Share engagement success stories, methodologies</a:t>
            </a:r>
          </a:p>
          <a:p>
            <a:r>
              <a:rPr lang="en-US" sz="2000" b="1" dirty="0">
                <a:highlight>
                  <a:srgbClr val="FFFF00"/>
                </a:highlight>
              </a:rPr>
              <a:t>Challenge the Fellows to hold post and national support roles, donate, recruit, and adhere to </a:t>
            </a:r>
            <a:r>
              <a:rPr lang="en-US" sz="2000" b="1" dirty="0" err="1">
                <a:highlight>
                  <a:srgbClr val="FFFF00"/>
                </a:highlight>
              </a:rPr>
              <a:t>AoF</a:t>
            </a:r>
            <a:r>
              <a:rPr lang="en-US" sz="2000" b="1" dirty="0">
                <a:highlight>
                  <a:srgbClr val="FFFF00"/>
                </a:highlight>
              </a:rPr>
              <a:t> charge</a:t>
            </a:r>
          </a:p>
          <a:p>
            <a:r>
              <a:rPr lang="en-US" sz="2000" dirty="0"/>
              <a:t>Be realistic about term of </a:t>
            </a:r>
            <a:r>
              <a:rPr lang="en-US" sz="2000" dirty="0" err="1"/>
              <a:t>AoF</a:t>
            </a:r>
            <a:r>
              <a:rPr lang="en-US" sz="2000" dirty="0"/>
              <a:t> engagement (don’t expect support forever)</a:t>
            </a:r>
          </a:p>
          <a:p>
            <a:r>
              <a:rPr lang="en-US" sz="2000" dirty="0"/>
              <a:t>Stay on track</a:t>
            </a:r>
          </a:p>
          <a:p>
            <a:endParaRPr lang="en-US" sz="2000" dirty="0"/>
          </a:p>
        </p:txBody>
      </p:sp>
      <p:pic>
        <p:nvPicPr>
          <p:cNvPr id="2050" name="Picture 2" descr="KEEP CALM Carry On STAY ENGAGED Poster | Laurie | Keep Calm-o-Matic">
            <a:extLst>
              <a:ext uri="{FF2B5EF4-FFF2-40B4-BE49-F238E27FC236}">
                <a16:creationId xmlns:a16="http://schemas.microsoft.com/office/drawing/2014/main" id="{C822523A-9747-03B1-B127-CA9469BB0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779" y="1332089"/>
            <a:ext cx="2681399" cy="31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007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763E-882C-874C-E803-696CC9DCF51D}"/>
              </a:ext>
            </a:extLst>
          </p:cNvPr>
          <p:cNvSpPr>
            <a:spLocks noGrp="1"/>
          </p:cNvSpPr>
          <p:nvPr>
            <p:ph type="title"/>
          </p:nvPr>
        </p:nvSpPr>
        <p:spPr>
          <a:xfrm>
            <a:off x="1072444" y="-88884"/>
            <a:ext cx="10972800" cy="1143000"/>
          </a:xfrm>
        </p:spPr>
        <p:txBody>
          <a:bodyPr>
            <a:normAutofit/>
          </a:bodyPr>
          <a:lstStyle/>
          <a:p>
            <a:pPr algn="ctr"/>
            <a:r>
              <a:rPr lang="en-US" sz="3600" b="1" dirty="0">
                <a:solidFill>
                  <a:schemeClr val="bg1"/>
                </a:solidFill>
              </a:rPr>
              <a:t>What else are we doing?</a:t>
            </a:r>
          </a:p>
        </p:txBody>
      </p:sp>
      <p:sp>
        <p:nvSpPr>
          <p:cNvPr id="3" name="Content Placeholder 2">
            <a:extLst>
              <a:ext uri="{FF2B5EF4-FFF2-40B4-BE49-F238E27FC236}">
                <a16:creationId xmlns:a16="http://schemas.microsoft.com/office/drawing/2014/main" id="{7B74B197-FB18-C534-79A0-16CB50612BC6}"/>
              </a:ext>
            </a:extLst>
          </p:cNvPr>
          <p:cNvSpPr>
            <a:spLocks noGrp="1"/>
          </p:cNvSpPr>
          <p:nvPr>
            <p:ph idx="1"/>
          </p:nvPr>
        </p:nvSpPr>
        <p:spPr>
          <a:xfrm>
            <a:off x="609600" y="1524000"/>
            <a:ext cx="10972800" cy="4662311"/>
          </a:xfrm>
        </p:spPr>
        <p:txBody>
          <a:bodyPr>
            <a:normAutofit/>
          </a:bodyPr>
          <a:lstStyle/>
          <a:p>
            <a:r>
              <a:rPr lang="en-US" sz="2000" dirty="0"/>
              <a:t>Continuing to Serve (Recognition of continued service) – Jeanne LeBron</a:t>
            </a:r>
          </a:p>
          <a:p>
            <a:pPr lvl="1"/>
            <a:r>
              <a:rPr lang="en-US" sz="1600" dirty="0"/>
              <a:t>Re-energizing the Japan Post – Eric Warner</a:t>
            </a:r>
          </a:p>
          <a:p>
            <a:pPr lvl="1"/>
            <a:r>
              <a:rPr lang="en-US" sz="1600" dirty="0"/>
              <a:t>Mid-MD Small Business Forum – Philios Angelides, Susan </a:t>
            </a:r>
            <a:r>
              <a:rPr lang="en-US" sz="1600" dirty="0" err="1"/>
              <a:t>Merrigan</a:t>
            </a:r>
            <a:r>
              <a:rPr lang="en-US" sz="1600" dirty="0"/>
              <a:t>, Bill Haight</a:t>
            </a:r>
          </a:p>
          <a:p>
            <a:pPr lvl="1"/>
            <a:r>
              <a:rPr lang="en-US" sz="1600" dirty="0"/>
              <a:t>JB Andrews Mentoring Workshop – Philios, James Koch, Heather Wishart-Smith</a:t>
            </a:r>
          </a:p>
          <a:p>
            <a:pPr lvl="1"/>
            <a:r>
              <a:rPr lang="en-US" sz="1600" dirty="0"/>
              <a:t>Denver Metro Post coming alive again – Jim Quinn</a:t>
            </a:r>
          </a:p>
          <a:p>
            <a:pPr lvl="1"/>
            <a:r>
              <a:rPr lang="en-US" sz="1600" dirty="0"/>
              <a:t>Camps – Scott Prosuch, Joe Angel, Allison Cantu, Jay Manik, and many others</a:t>
            </a:r>
          </a:p>
          <a:p>
            <a:r>
              <a:rPr lang="en-US" sz="2000" dirty="0"/>
              <a:t>Mentoring – Philios Angelides</a:t>
            </a:r>
          </a:p>
          <a:p>
            <a:pPr lvl="1"/>
            <a:r>
              <a:rPr lang="en-US" sz="1600" dirty="0"/>
              <a:t>Post Mentoring Achievement Dashboard - Philios</a:t>
            </a:r>
          </a:p>
          <a:p>
            <a:pPr lvl="1"/>
            <a:r>
              <a:rPr lang="en-US" sz="1600" dirty="0"/>
              <a:t>JB Andrews Mentoring Workshop – Philios, James Koch, Heather Wishart-Smith</a:t>
            </a:r>
          </a:p>
          <a:p>
            <a:pPr lvl="1"/>
            <a:r>
              <a:rPr lang="en-US" sz="1600" dirty="0"/>
              <a:t>Liaison to Human Capital COIs - Philios</a:t>
            </a:r>
          </a:p>
          <a:p>
            <a:r>
              <a:rPr lang="en-US" sz="2000" dirty="0"/>
              <a:t>Highlighted at our Fellows Lunch – Shawn Moore</a:t>
            </a:r>
          </a:p>
          <a:p>
            <a:pPr lvl="1"/>
            <a:r>
              <a:rPr lang="en-US" sz="1600" dirty="0"/>
              <a:t>SAME Engineering &amp; Construction Camps COI Update – Cincy Miller, Brittany </a:t>
            </a:r>
            <a:r>
              <a:rPr lang="en-US" sz="1600" dirty="0" err="1"/>
              <a:t>Kallenberger</a:t>
            </a:r>
            <a:r>
              <a:rPr lang="en-US" sz="1600" dirty="0"/>
              <a:t> (LDP Class of 2022)JB Andrews</a:t>
            </a:r>
          </a:p>
          <a:p>
            <a:pPr lvl="1"/>
            <a:r>
              <a:rPr lang="en-US" sz="1600" dirty="0"/>
              <a:t>LD Program, UPIC Projects, Presentation &amp; QA Discussion – Roland DeGuzman (COI Chair), Julie Eiter, Frances Hinckley (LDP Class of 2022)</a:t>
            </a:r>
          </a:p>
          <a:p>
            <a:pPr marL="457200" lvl="1" indent="0">
              <a:buNone/>
            </a:pPr>
            <a:endParaRPr lang="en-US" sz="1600" dirty="0"/>
          </a:p>
          <a:p>
            <a:endParaRPr lang="en-US" sz="2000" dirty="0"/>
          </a:p>
        </p:txBody>
      </p:sp>
    </p:spTree>
    <p:extLst>
      <p:ext uri="{BB962C8B-B14F-4D97-AF65-F5344CB8AC3E}">
        <p14:creationId xmlns:p14="http://schemas.microsoft.com/office/powerpoint/2010/main" val="185209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763E-882C-874C-E803-696CC9DCF51D}"/>
              </a:ext>
            </a:extLst>
          </p:cNvPr>
          <p:cNvSpPr>
            <a:spLocks noGrp="1"/>
          </p:cNvSpPr>
          <p:nvPr>
            <p:ph type="title"/>
          </p:nvPr>
        </p:nvSpPr>
        <p:spPr>
          <a:xfrm>
            <a:off x="1072444" y="-88884"/>
            <a:ext cx="10972800" cy="1143000"/>
          </a:xfrm>
        </p:spPr>
        <p:txBody>
          <a:bodyPr>
            <a:normAutofit/>
          </a:bodyPr>
          <a:lstStyle/>
          <a:p>
            <a:pPr algn="ctr"/>
            <a:r>
              <a:rPr lang="en-US" sz="3600" b="1" dirty="0">
                <a:solidFill>
                  <a:schemeClr val="bg1"/>
                </a:solidFill>
              </a:rPr>
              <a:t>What else are we doing (continued)?</a:t>
            </a:r>
          </a:p>
        </p:txBody>
      </p:sp>
      <p:sp>
        <p:nvSpPr>
          <p:cNvPr id="3" name="Content Placeholder 2">
            <a:extLst>
              <a:ext uri="{FF2B5EF4-FFF2-40B4-BE49-F238E27FC236}">
                <a16:creationId xmlns:a16="http://schemas.microsoft.com/office/drawing/2014/main" id="{7B74B197-FB18-C534-79A0-16CB50612BC6}"/>
              </a:ext>
            </a:extLst>
          </p:cNvPr>
          <p:cNvSpPr>
            <a:spLocks noGrp="1"/>
          </p:cNvSpPr>
          <p:nvPr>
            <p:ph idx="1"/>
          </p:nvPr>
        </p:nvSpPr>
        <p:spPr>
          <a:xfrm>
            <a:off x="237066" y="1524000"/>
            <a:ext cx="7766755" cy="4662311"/>
          </a:xfrm>
        </p:spPr>
        <p:txBody>
          <a:bodyPr>
            <a:normAutofit lnSpcReduction="10000"/>
          </a:bodyPr>
          <a:lstStyle/>
          <a:p>
            <a:r>
              <a:rPr lang="en-US" sz="2000" dirty="0">
                <a:effectLst/>
                <a:latin typeface="Calibri" panose="020F0502020204030204" pitchFamily="34" charset="0"/>
                <a:ea typeface="Times New Roman" panose="02020603050405020304" pitchFamily="18" charset="0"/>
              </a:rPr>
              <a:t>Blocking &amp; Tackling</a:t>
            </a:r>
            <a:endParaRPr lang="en-US" sz="1600" dirty="0"/>
          </a:p>
          <a:p>
            <a:pPr lvl="1"/>
            <a:r>
              <a:rPr lang="en-US" sz="1600" dirty="0"/>
              <a:t>Bi-weekly calls to track progress – AOF XC</a:t>
            </a:r>
          </a:p>
          <a:p>
            <a:pPr lvl="1"/>
            <a:r>
              <a:rPr lang="en-US" sz="1600" dirty="0"/>
              <a:t>Fellows Selection Underway – Patrice Melancon</a:t>
            </a:r>
          </a:p>
          <a:p>
            <a:pPr lvl="1"/>
            <a:r>
              <a:rPr lang="en-US" sz="1600" dirty="0"/>
              <a:t>Revised Fellows Ops Manual – Ann Ewy</a:t>
            </a:r>
          </a:p>
          <a:p>
            <a:pPr lvl="1"/>
            <a:r>
              <a:rPr lang="en-US" sz="1600" dirty="0"/>
              <a:t>YP/Fellows Fundraising Challenge – Carrie Ann Williams</a:t>
            </a:r>
          </a:p>
          <a:p>
            <a:pPr lvl="1"/>
            <a:r>
              <a:rPr lang="en-US" sz="1600" dirty="0"/>
              <a:t>Fellows Class Leaders Fundraising Challenge – Cindy Lincicome</a:t>
            </a:r>
          </a:p>
          <a:p>
            <a:pPr lvl="1"/>
            <a:r>
              <a:rPr lang="en-US" sz="1600" dirty="0"/>
              <a:t>Facilitating Enlisted COI Planning Session – John Hudson, Craig Clutts</a:t>
            </a:r>
          </a:p>
          <a:p>
            <a:pPr lvl="1"/>
            <a:r>
              <a:rPr lang="en-US" sz="1600" dirty="0"/>
              <a:t>Robust Newsletter – Carrie Ann</a:t>
            </a:r>
          </a:p>
          <a:p>
            <a:pPr lvl="1"/>
            <a:r>
              <a:rPr lang="en-US" sz="1600" dirty="0"/>
              <a:t>Bi-monthly AOF Townhalls &amp; RFPOC Outreach – Rick Rubin</a:t>
            </a:r>
          </a:p>
          <a:p>
            <a:r>
              <a:rPr lang="en-US" sz="2000" dirty="0"/>
              <a:t>Proposed</a:t>
            </a:r>
          </a:p>
          <a:p>
            <a:pPr lvl="1"/>
            <a:r>
              <a:rPr lang="en-US" sz="1600" dirty="0"/>
              <a:t>Develop a Fellows Social Media Connection Plan – Carrie Ann</a:t>
            </a:r>
          </a:p>
          <a:p>
            <a:pPr lvl="1"/>
            <a:r>
              <a:rPr lang="en-US" sz="1600" dirty="0"/>
              <a:t>Use new EMS as a tool to assist with tracking &amp; benchmarking – Kathy Off</a:t>
            </a:r>
          </a:p>
          <a:p>
            <a:pPr lvl="1"/>
            <a:r>
              <a:rPr lang="en-US" sz="1600" dirty="0"/>
              <a:t>Increase the number of Active-Duty members &amp; Fellows – Patrick Hogeboom</a:t>
            </a:r>
          </a:p>
          <a:p>
            <a:pPr lvl="1"/>
            <a:r>
              <a:rPr lang="en-US" sz="1600" dirty="0"/>
              <a:t>Augment the existing Fellows Webinar with A “½ Way to Fellowship” program – “Fellows 101” – AOF XC</a:t>
            </a:r>
          </a:p>
          <a:p>
            <a:pPr lvl="1"/>
            <a:r>
              <a:rPr lang="en-US" sz="1600" dirty="0"/>
              <a:t>Continuing to evaluate data collected from the Fellows survey – </a:t>
            </a:r>
            <a:r>
              <a:rPr lang="en-US" sz="1600"/>
              <a:t>Pat Coullahan</a:t>
            </a:r>
            <a:endParaRPr lang="en-US" sz="1600" dirty="0"/>
          </a:p>
          <a:p>
            <a:pPr marL="457200" lvl="1" indent="0">
              <a:buNone/>
            </a:pPr>
            <a:endParaRPr lang="en-US" sz="1600" dirty="0"/>
          </a:p>
          <a:p>
            <a:endParaRPr lang="en-US" sz="2000" dirty="0"/>
          </a:p>
        </p:txBody>
      </p:sp>
      <p:pic>
        <p:nvPicPr>
          <p:cNvPr id="7" name="Picture 6">
            <a:extLst>
              <a:ext uri="{FF2B5EF4-FFF2-40B4-BE49-F238E27FC236}">
                <a16:creationId xmlns:a16="http://schemas.microsoft.com/office/drawing/2014/main" id="{DD19C342-2B0B-767E-6205-4975A50C5788}"/>
              </a:ext>
            </a:extLst>
          </p:cNvPr>
          <p:cNvPicPr>
            <a:picLocks noChangeAspect="1"/>
          </p:cNvPicPr>
          <p:nvPr/>
        </p:nvPicPr>
        <p:blipFill>
          <a:blip r:embed="rId2"/>
          <a:stretch>
            <a:fillRect/>
          </a:stretch>
        </p:blipFill>
        <p:spPr>
          <a:xfrm>
            <a:off x="7236177" y="1054116"/>
            <a:ext cx="3307644" cy="2639470"/>
          </a:xfrm>
          <a:prstGeom prst="rect">
            <a:avLst/>
          </a:prstGeom>
          <a:ln>
            <a:solidFill>
              <a:schemeClr val="tx1"/>
            </a:solidFill>
          </a:ln>
        </p:spPr>
      </p:pic>
      <p:pic>
        <p:nvPicPr>
          <p:cNvPr id="5" name="Picture 4">
            <a:extLst>
              <a:ext uri="{FF2B5EF4-FFF2-40B4-BE49-F238E27FC236}">
                <a16:creationId xmlns:a16="http://schemas.microsoft.com/office/drawing/2014/main" id="{734421BE-DCB4-E802-5D65-10A0D5A66C32}"/>
              </a:ext>
            </a:extLst>
          </p:cNvPr>
          <p:cNvPicPr>
            <a:picLocks noChangeAspect="1"/>
          </p:cNvPicPr>
          <p:nvPr/>
        </p:nvPicPr>
        <p:blipFill>
          <a:blip r:embed="rId3"/>
          <a:stretch>
            <a:fillRect/>
          </a:stretch>
        </p:blipFill>
        <p:spPr>
          <a:xfrm>
            <a:off x="8109833" y="2910668"/>
            <a:ext cx="3968301" cy="2225776"/>
          </a:xfrm>
          <a:prstGeom prst="rect">
            <a:avLst/>
          </a:prstGeom>
        </p:spPr>
      </p:pic>
      <p:pic>
        <p:nvPicPr>
          <p:cNvPr id="9" name="Picture 8">
            <a:extLst>
              <a:ext uri="{FF2B5EF4-FFF2-40B4-BE49-F238E27FC236}">
                <a16:creationId xmlns:a16="http://schemas.microsoft.com/office/drawing/2014/main" id="{0E7B7288-5625-281E-2768-2EB710D28A30}"/>
              </a:ext>
            </a:extLst>
          </p:cNvPr>
          <p:cNvPicPr>
            <a:picLocks noChangeAspect="1"/>
          </p:cNvPicPr>
          <p:nvPr/>
        </p:nvPicPr>
        <p:blipFill>
          <a:blip r:embed="rId4"/>
          <a:stretch>
            <a:fillRect/>
          </a:stretch>
        </p:blipFill>
        <p:spPr>
          <a:xfrm>
            <a:off x="8464319" y="4270991"/>
            <a:ext cx="2601139" cy="1730905"/>
          </a:xfrm>
          <a:prstGeom prst="rect">
            <a:avLst/>
          </a:prstGeom>
          <a:ln>
            <a:solidFill>
              <a:schemeClr val="tx1"/>
            </a:solidFill>
          </a:ln>
        </p:spPr>
      </p:pic>
    </p:spTree>
    <p:extLst>
      <p:ext uri="{BB962C8B-B14F-4D97-AF65-F5344CB8AC3E}">
        <p14:creationId xmlns:p14="http://schemas.microsoft.com/office/powerpoint/2010/main" val="1199690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763E-882C-874C-E803-696CC9DCF51D}"/>
              </a:ext>
            </a:extLst>
          </p:cNvPr>
          <p:cNvSpPr>
            <a:spLocks noGrp="1"/>
          </p:cNvSpPr>
          <p:nvPr>
            <p:ph type="title"/>
          </p:nvPr>
        </p:nvSpPr>
        <p:spPr>
          <a:xfrm>
            <a:off x="1072444" y="-88884"/>
            <a:ext cx="10972800" cy="1143000"/>
          </a:xfrm>
        </p:spPr>
        <p:txBody>
          <a:bodyPr>
            <a:normAutofit/>
          </a:bodyPr>
          <a:lstStyle/>
          <a:p>
            <a:pPr algn="ctr"/>
            <a:r>
              <a:rPr lang="en-US" sz="3600" b="1" dirty="0">
                <a:solidFill>
                  <a:schemeClr val="bg1"/>
                </a:solidFill>
              </a:rPr>
              <a:t>Elected Director Support</a:t>
            </a:r>
          </a:p>
        </p:txBody>
      </p:sp>
      <p:sp>
        <p:nvSpPr>
          <p:cNvPr id="3" name="Content Placeholder 2">
            <a:extLst>
              <a:ext uri="{FF2B5EF4-FFF2-40B4-BE49-F238E27FC236}">
                <a16:creationId xmlns:a16="http://schemas.microsoft.com/office/drawing/2014/main" id="{7B74B197-FB18-C534-79A0-16CB50612BC6}"/>
              </a:ext>
            </a:extLst>
          </p:cNvPr>
          <p:cNvSpPr>
            <a:spLocks noGrp="1"/>
          </p:cNvSpPr>
          <p:nvPr>
            <p:ph idx="1"/>
          </p:nvPr>
        </p:nvSpPr>
        <p:spPr>
          <a:xfrm>
            <a:off x="609599" y="1524000"/>
            <a:ext cx="6897511" cy="4323643"/>
          </a:xfrm>
        </p:spPr>
        <p:txBody>
          <a:bodyPr>
            <a:normAutofit lnSpcReduction="10000"/>
          </a:bodyPr>
          <a:lstStyle/>
          <a:p>
            <a:r>
              <a:rPr lang="en-US" sz="2000" dirty="0">
                <a:effectLst/>
                <a:latin typeface="Calibri" panose="020F0502020204030204" pitchFamily="34" charset="0"/>
                <a:ea typeface="Times New Roman" panose="02020603050405020304" pitchFamily="18" charset="0"/>
              </a:rPr>
              <a:t>Pat Coullahan – Fellow Demographics</a:t>
            </a:r>
            <a:endParaRPr lang="en-US" sz="1600" dirty="0"/>
          </a:p>
          <a:p>
            <a:pPr lvl="1"/>
            <a:r>
              <a:rPr lang="en-US" sz="1600" dirty="0"/>
              <a:t>Pulled all the information out of the survey</a:t>
            </a:r>
          </a:p>
          <a:p>
            <a:pPr lvl="1"/>
            <a:r>
              <a:rPr lang="en-US" sz="1600" dirty="0"/>
              <a:t>Continuing to study it and provide more insights</a:t>
            </a:r>
          </a:p>
          <a:p>
            <a:endParaRPr lang="en-US" sz="2000" dirty="0"/>
          </a:p>
          <a:p>
            <a:r>
              <a:rPr lang="en-US" sz="2000" dirty="0"/>
              <a:t>Patrick Hogeboom – Uniformed Participation</a:t>
            </a:r>
          </a:p>
          <a:p>
            <a:pPr lvl="1"/>
            <a:r>
              <a:rPr lang="en-US" sz="1600" dirty="0"/>
              <a:t>Assess the active-duty servicemember membership situation</a:t>
            </a:r>
          </a:p>
          <a:p>
            <a:pPr lvl="1"/>
            <a:r>
              <a:rPr lang="en-US" sz="1600" dirty="0"/>
              <a:t>Reach out to current and past uniformed Post Presidents and other leaders on the value of participation</a:t>
            </a:r>
          </a:p>
          <a:p>
            <a:pPr lvl="1"/>
            <a:r>
              <a:rPr lang="en-US" sz="1600" dirty="0"/>
              <a:t>Develop, refine, and execute action items</a:t>
            </a:r>
          </a:p>
          <a:p>
            <a:pPr lvl="1"/>
            <a:r>
              <a:rPr lang="en-US" sz="1600" dirty="0"/>
              <a:t>Session at this SBC “Giving Back – SAME Participation on Active Duty”</a:t>
            </a:r>
          </a:p>
          <a:p>
            <a:pPr marL="457200" lvl="1" indent="0">
              <a:buNone/>
            </a:pPr>
            <a:endParaRPr lang="en-US" sz="1600" dirty="0"/>
          </a:p>
          <a:p>
            <a:pPr marL="0" indent="0">
              <a:buNone/>
            </a:pPr>
            <a:r>
              <a:rPr lang="en-US" sz="2000" dirty="0"/>
              <a:t>Both Elected Directors have been active participants with the AOF XC which has provided them an invaluable inside look at AOF Operations.</a:t>
            </a:r>
          </a:p>
        </p:txBody>
      </p:sp>
      <p:pic>
        <p:nvPicPr>
          <p:cNvPr id="1026" name="Picture 2" descr="SAME 2022 AOF Fellows ">
            <a:extLst>
              <a:ext uri="{FF2B5EF4-FFF2-40B4-BE49-F238E27FC236}">
                <a16:creationId xmlns:a16="http://schemas.microsoft.com/office/drawing/2014/main" id="{14A24DC4-0DC6-8CC7-4140-F0DDFB5516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10" t="17835" r="41226" b="46126"/>
          <a:stretch/>
        </p:blipFill>
        <p:spPr bwMode="auto">
          <a:xfrm>
            <a:off x="7720730" y="1925949"/>
            <a:ext cx="3330660" cy="294748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734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1526"/>
            <a:ext cx="10972800" cy="1143000"/>
          </a:xfrm>
        </p:spPr>
        <p:txBody>
          <a:bodyPr>
            <a:normAutofit fontScale="90000"/>
          </a:bodyPr>
          <a:lstStyle/>
          <a:p>
            <a:r>
              <a:rPr lang="en-US" sz="5300" b="1" dirty="0"/>
              <a:t>Strategic Plan Assessments &amp; Benchmarks (Technical COIs)</a:t>
            </a:r>
            <a:br>
              <a:rPr lang="en-US" sz="5300" b="1" dirty="0"/>
            </a:br>
            <a:r>
              <a:rPr lang="en-US" dirty="0"/>
              <a:t>Charlie Perham, President-Elect</a:t>
            </a:r>
            <a:br>
              <a:rPr lang="en-US" dirty="0"/>
            </a:br>
            <a:endParaRPr lang="en-US" dirty="0"/>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4275668"/>
            <a:ext cx="3258312" cy="1831848"/>
          </a:xfrm>
          <a:prstGeom prst="rect">
            <a:avLst/>
          </a:prstGeom>
        </p:spPr>
      </p:pic>
    </p:spTree>
    <p:extLst>
      <p:ext uri="{BB962C8B-B14F-4D97-AF65-F5344CB8AC3E}">
        <p14:creationId xmlns:p14="http://schemas.microsoft.com/office/powerpoint/2010/main" val="31057295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504267" y="176578"/>
            <a:ext cx="3329822" cy="646331"/>
          </a:xfrm>
          <a:prstGeom prst="rect">
            <a:avLst/>
          </a:prstGeom>
          <a:noFill/>
        </p:spPr>
        <p:txBody>
          <a:bodyPr wrap="none" rtlCol="0">
            <a:spAutoFit/>
          </a:bodyPr>
          <a:lstStyle/>
          <a:p>
            <a:r>
              <a:rPr lang="en-US" sz="3600" b="1" i="1" dirty="0">
                <a:solidFill>
                  <a:schemeClr val="bg1"/>
                </a:solidFill>
              </a:rPr>
              <a:t>Tech COI Update</a:t>
            </a:r>
          </a:p>
        </p:txBody>
      </p:sp>
      <p:sp>
        <p:nvSpPr>
          <p:cNvPr id="4" name="TextBox 3">
            <a:extLst>
              <a:ext uri="{FF2B5EF4-FFF2-40B4-BE49-F238E27FC236}">
                <a16:creationId xmlns:a16="http://schemas.microsoft.com/office/drawing/2014/main" id="{A682F3AF-83CD-467E-BC6E-3E0602F3D4B4}"/>
              </a:ext>
            </a:extLst>
          </p:cNvPr>
          <p:cNvSpPr txBox="1"/>
          <p:nvPr/>
        </p:nvSpPr>
        <p:spPr>
          <a:xfrm>
            <a:off x="1185333" y="1930399"/>
            <a:ext cx="10126134"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graphicFrame>
        <p:nvGraphicFramePr>
          <p:cNvPr id="5" name="Table 5">
            <a:extLst>
              <a:ext uri="{FF2B5EF4-FFF2-40B4-BE49-F238E27FC236}">
                <a16:creationId xmlns:a16="http://schemas.microsoft.com/office/drawing/2014/main" id="{D17749B0-B923-B285-18B7-9885F3877D27}"/>
              </a:ext>
            </a:extLst>
          </p:cNvPr>
          <p:cNvGraphicFramePr>
            <a:graphicFrameLocks noGrp="1"/>
          </p:cNvGraphicFramePr>
          <p:nvPr>
            <p:extLst>
              <p:ext uri="{D42A27DB-BD31-4B8C-83A1-F6EECF244321}">
                <p14:modId xmlns:p14="http://schemas.microsoft.com/office/powerpoint/2010/main" val="2520820989"/>
              </p:ext>
            </p:extLst>
          </p:nvPr>
        </p:nvGraphicFramePr>
        <p:xfrm>
          <a:off x="1555423" y="1219200"/>
          <a:ext cx="8180370" cy="4419600"/>
        </p:xfrm>
        <a:graphic>
          <a:graphicData uri="http://schemas.openxmlformats.org/drawingml/2006/table">
            <a:tbl>
              <a:tblPr firstRow="1" bandRow="1">
                <a:tableStyleId>{5C22544A-7EE6-4342-B048-85BDC9FD1C3A}</a:tableStyleId>
              </a:tblPr>
              <a:tblGrid>
                <a:gridCol w="2761704">
                  <a:extLst>
                    <a:ext uri="{9D8B030D-6E8A-4147-A177-3AD203B41FA5}">
                      <a16:colId xmlns:a16="http://schemas.microsoft.com/office/drawing/2014/main" val="3102673977"/>
                    </a:ext>
                  </a:extLst>
                </a:gridCol>
                <a:gridCol w="2709333">
                  <a:extLst>
                    <a:ext uri="{9D8B030D-6E8A-4147-A177-3AD203B41FA5}">
                      <a16:colId xmlns:a16="http://schemas.microsoft.com/office/drawing/2014/main" val="2466096083"/>
                    </a:ext>
                  </a:extLst>
                </a:gridCol>
                <a:gridCol w="2709333">
                  <a:extLst>
                    <a:ext uri="{9D8B030D-6E8A-4147-A177-3AD203B41FA5}">
                      <a16:colId xmlns:a16="http://schemas.microsoft.com/office/drawing/2014/main" val="519717868"/>
                    </a:ext>
                  </a:extLst>
                </a:gridCol>
              </a:tblGrid>
              <a:tr h="370840">
                <a:tc>
                  <a:txBody>
                    <a:bodyPr/>
                    <a:lstStyle/>
                    <a:p>
                      <a:r>
                        <a:rPr lang="en-US" dirty="0"/>
                        <a:t>COI</a:t>
                      </a:r>
                    </a:p>
                  </a:txBody>
                  <a:tcPr/>
                </a:tc>
                <a:tc>
                  <a:txBody>
                    <a:bodyPr/>
                    <a:lstStyle/>
                    <a:p>
                      <a:r>
                        <a:rPr lang="en-US" dirty="0"/>
                        <a:t>Lead</a:t>
                      </a:r>
                    </a:p>
                  </a:txBody>
                  <a:tcPr/>
                </a:tc>
                <a:tc>
                  <a:txBody>
                    <a:bodyPr/>
                    <a:lstStyle/>
                    <a:p>
                      <a:r>
                        <a:rPr lang="en-US" dirty="0"/>
                        <a:t>Status</a:t>
                      </a:r>
                    </a:p>
                  </a:txBody>
                  <a:tcPr/>
                </a:tc>
                <a:extLst>
                  <a:ext uri="{0D108BD9-81ED-4DB2-BD59-A6C34878D82A}">
                    <a16:rowId xmlns:a16="http://schemas.microsoft.com/office/drawing/2014/main" val="2377573149"/>
                  </a:ext>
                </a:extLst>
              </a:tr>
              <a:tr h="3048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Environmental</a:t>
                      </a:r>
                    </a:p>
                  </a:txBody>
                  <a:tcPr/>
                </a:tc>
                <a:tc>
                  <a:txBody>
                    <a:bodyPr/>
                    <a:lstStyle/>
                    <a:p>
                      <a:r>
                        <a:rPr lang="en-US" dirty="0"/>
                        <a:t>Rick Wice</a:t>
                      </a:r>
                    </a:p>
                  </a:txBody>
                  <a:tcPr/>
                </a:tc>
                <a:tc>
                  <a:txBody>
                    <a:bodyPr/>
                    <a:lstStyle/>
                    <a:p>
                      <a:r>
                        <a:rPr lang="en-US" dirty="0"/>
                        <a:t>PFAS IGE, engaging, partnering</a:t>
                      </a:r>
                    </a:p>
                  </a:txBody>
                  <a:tcPr>
                    <a:solidFill>
                      <a:srgbClr val="92D050"/>
                    </a:solidFill>
                  </a:tcPr>
                </a:tc>
                <a:extLst>
                  <a:ext uri="{0D108BD9-81ED-4DB2-BD59-A6C34878D82A}">
                    <a16:rowId xmlns:a16="http://schemas.microsoft.com/office/drawing/2014/main" val="251216457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Joint Engineering Contingency Operations</a:t>
                      </a:r>
                    </a:p>
                  </a:txBody>
                  <a:tcPr/>
                </a:tc>
                <a:tc>
                  <a:txBody>
                    <a:bodyPr/>
                    <a:lstStyle/>
                    <a:p>
                      <a:r>
                        <a:rPr lang="en-US" dirty="0"/>
                        <a:t>James Romasz</a:t>
                      </a:r>
                    </a:p>
                  </a:txBody>
                  <a:tcPr/>
                </a:tc>
                <a:tc>
                  <a:txBody>
                    <a:bodyPr/>
                    <a:lstStyle/>
                    <a:p>
                      <a:r>
                        <a:rPr lang="en-US" dirty="0"/>
                        <a:t>Warfighter Seminar Success; JOEB taking on issues</a:t>
                      </a:r>
                    </a:p>
                  </a:txBody>
                  <a:tcPr>
                    <a:solidFill>
                      <a:srgbClr val="92D050"/>
                    </a:solidFill>
                  </a:tcPr>
                </a:tc>
                <a:extLst>
                  <a:ext uri="{0D108BD9-81ED-4DB2-BD59-A6C34878D82A}">
                    <a16:rowId xmlns:a16="http://schemas.microsoft.com/office/drawing/2014/main" val="56620508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Resilience</a:t>
                      </a:r>
                    </a:p>
                  </a:txBody>
                  <a:tcPr/>
                </a:tc>
                <a:tc>
                  <a:txBody>
                    <a:bodyPr/>
                    <a:lstStyle/>
                    <a:p>
                      <a:r>
                        <a:rPr lang="en-US" dirty="0"/>
                        <a:t>Al Romano</a:t>
                      </a:r>
                    </a:p>
                  </a:txBody>
                  <a:tcPr/>
                </a:tc>
                <a:tc>
                  <a:txBody>
                    <a:bodyPr/>
                    <a:lstStyle/>
                    <a:p>
                      <a:r>
                        <a:rPr lang="en-US" dirty="0"/>
                        <a:t>All ahead full</a:t>
                      </a:r>
                    </a:p>
                  </a:txBody>
                  <a:tcPr>
                    <a:solidFill>
                      <a:srgbClr val="92D050"/>
                    </a:solidFill>
                  </a:tcPr>
                </a:tc>
                <a:extLst>
                  <a:ext uri="{0D108BD9-81ED-4DB2-BD59-A6C34878D82A}">
                    <a16:rowId xmlns:a16="http://schemas.microsoft.com/office/drawing/2014/main" val="29974152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Small Business</a:t>
                      </a:r>
                    </a:p>
                  </a:txBody>
                  <a:tcPr/>
                </a:tc>
                <a:tc>
                  <a:txBody>
                    <a:bodyPr/>
                    <a:lstStyle/>
                    <a:p>
                      <a:r>
                        <a:rPr lang="en-US" dirty="0"/>
                        <a:t>Sally Clark</a:t>
                      </a:r>
                    </a:p>
                  </a:txBody>
                  <a:tcPr/>
                </a:tc>
                <a:tc>
                  <a:txBody>
                    <a:bodyPr/>
                    <a:lstStyle/>
                    <a:p>
                      <a:r>
                        <a:rPr lang="en-US" dirty="0"/>
                        <a:t>All ahead full</a:t>
                      </a:r>
                    </a:p>
                  </a:txBody>
                  <a:tcPr>
                    <a:solidFill>
                      <a:srgbClr val="92D050"/>
                    </a:solidFill>
                  </a:tcPr>
                </a:tc>
                <a:extLst>
                  <a:ext uri="{0D108BD9-81ED-4DB2-BD59-A6C34878D82A}">
                    <a16:rowId xmlns:a16="http://schemas.microsoft.com/office/drawing/2014/main" val="35032043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Facility Asset Management</a:t>
                      </a:r>
                    </a:p>
                  </a:txBody>
                  <a:tcPr/>
                </a:tc>
                <a:tc>
                  <a:txBody>
                    <a:bodyPr/>
                    <a:lstStyle/>
                    <a:p>
                      <a:r>
                        <a:rPr lang="en-US" dirty="0"/>
                        <a:t>Lisa Cooley</a:t>
                      </a:r>
                    </a:p>
                  </a:txBody>
                  <a:tcPr/>
                </a:tc>
                <a:tc>
                  <a:txBody>
                    <a:bodyPr/>
                    <a:lstStyle/>
                    <a:p>
                      <a:r>
                        <a:rPr lang="en-US" dirty="0"/>
                        <a:t>FAM workshop rolling into JETC</a:t>
                      </a:r>
                    </a:p>
                  </a:txBody>
                  <a:tcPr>
                    <a:solidFill>
                      <a:srgbClr val="FFFF00"/>
                    </a:solidFill>
                  </a:tcPr>
                </a:tc>
                <a:extLst>
                  <a:ext uri="{0D108BD9-81ED-4DB2-BD59-A6C34878D82A}">
                    <a16:rowId xmlns:a16="http://schemas.microsoft.com/office/drawing/2014/main" val="992954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Architectural Practice</a:t>
                      </a:r>
                    </a:p>
                  </a:txBody>
                  <a:tcPr/>
                </a:tc>
                <a:tc>
                  <a:txBody>
                    <a:bodyPr/>
                    <a:lstStyle/>
                    <a:p>
                      <a:r>
                        <a:rPr lang="en-US" dirty="0"/>
                        <a:t>Cathy Otis</a:t>
                      </a:r>
                    </a:p>
                  </a:txBody>
                  <a:tcPr/>
                </a:tc>
                <a:tc>
                  <a:txBody>
                    <a:bodyPr/>
                    <a:lstStyle/>
                    <a:p>
                      <a:r>
                        <a:rPr lang="en-US" dirty="0"/>
                        <a:t>Emerging IGE issue </a:t>
                      </a:r>
                    </a:p>
                  </a:txBody>
                  <a:tcPr>
                    <a:solidFill>
                      <a:srgbClr val="FFFF00"/>
                    </a:solidFill>
                  </a:tcPr>
                </a:tc>
                <a:extLst>
                  <a:ext uri="{0D108BD9-81ED-4DB2-BD59-A6C34878D82A}">
                    <a16:rowId xmlns:a16="http://schemas.microsoft.com/office/drawing/2014/main" val="20143404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Energy &amp; Sustainability</a:t>
                      </a:r>
                    </a:p>
                  </a:txBody>
                  <a:tcPr/>
                </a:tc>
                <a:tc>
                  <a:txBody>
                    <a:bodyPr/>
                    <a:lstStyle/>
                    <a:p>
                      <a:r>
                        <a:rPr lang="en-US" dirty="0"/>
                        <a:t>Norm Campbell</a:t>
                      </a:r>
                    </a:p>
                  </a:txBody>
                  <a:tcPr/>
                </a:tc>
                <a:tc>
                  <a:txBody>
                    <a:bodyPr/>
                    <a:lstStyle/>
                    <a:p>
                      <a:r>
                        <a:rPr lang="en-US" dirty="0"/>
                        <a:t>Work to be done</a:t>
                      </a:r>
                    </a:p>
                  </a:txBody>
                  <a:tcPr>
                    <a:solidFill>
                      <a:srgbClr val="FFFF00"/>
                    </a:solidFill>
                  </a:tcPr>
                </a:tc>
                <a:extLst>
                  <a:ext uri="{0D108BD9-81ED-4DB2-BD59-A6C34878D82A}">
                    <a16:rowId xmlns:a16="http://schemas.microsoft.com/office/drawing/2014/main" val="96565640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International</a:t>
                      </a:r>
                    </a:p>
                  </a:txBody>
                  <a:tcPr/>
                </a:tc>
                <a:tc>
                  <a:txBody>
                    <a:bodyPr/>
                    <a:lstStyle/>
                    <a:p>
                      <a:r>
                        <a:rPr lang="en-US" dirty="0"/>
                        <a:t>Charysse Knotts</a:t>
                      </a:r>
                    </a:p>
                  </a:txBody>
                  <a:tcPr/>
                </a:tc>
                <a:tc>
                  <a:txBody>
                    <a:bodyPr/>
                    <a:lstStyle/>
                    <a:p>
                      <a:r>
                        <a:rPr lang="en-US" dirty="0">
                          <a:solidFill>
                            <a:schemeClr val="bg1"/>
                          </a:solidFill>
                        </a:rPr>
                        <a:t>Sunset</a:t>
                      </a:r>
                    </a:p>
                  </a:txBody>
                  <a:tcPr>
                    <a:solidFill>
                      <a:srgbClr val="1C2F5D"/>
                    </a:solidFill>
                  </a:tcPr>
                </a:tc>
                <a:extLst>
                  <a:ext uri="{0D108BD9-81ED-4DB2-BD59-A6C34878D82A}">
                    <a16:rowId xmlns:a16="http://schemas.microsoft.com/office/drawing/2014/main" val="352942523"/>
                  </a:ext>
                </a:extLst>
              </a:tr>
            </a:tbl>
          </a:graphicData>
        </a:graphic>
      </p:graphicFrame>
    </p:spTree>
    <p:extLst>
      <p:ext uri="{BB962C8B-B14F-4D97-AF65-F5344CB8AC3E}">
        <p14:creationId xmlns:p14="http://schemas.microsoft.com/office/powerpoint/2010/main" val="1129824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1526"/>
            <a:ext cx="10972800" cy="1143000"/>
          </a:xfrm>
        </p:spPr>
        <p:txBody>
          <a:bodyPr>
            <a:normAutofit fontScale="90000"/>
          </a:bodyPr>
          <a:lstStyle/>
          <a:p>
            <a:r>
              <a:rPr lang="en-US" sz="5300" b="1" dirty="0"/>
              <a:t>Strategic Plan Assessments &amp; Benchmarks (Human Capital COIs)</a:t>
            </a:r>
            <a:br>
              <a:rPr lang="en-US" sz="5300" b="1" dirty="0"/>
            </a:br>
            <a:r>
              <a:rPr lang="en-US" dirty="0"/>
              <a:t>Sharon Krock, Vice President</a:t>
            </a:r>
            <a:br>
              <a:rPr lang="en-US" dirty="0"/>
            </a:br>
            <a:endParaRPr lang="en-US" dirty="0"/>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4275668"/>
            <a:ext cx="3258312" cy="1831848"/>
          </a:xfrm>
          <a:prstGeom prst="rect">
            <a:avLst/>
          </a:prstGeom>
        </p:spPr>
      </p:pic>
    </p:spTree>
    <p:extLst>
      <p:ext uri="{BB962C8B-B14F-4D97-AF65-F5344CB8AC3E}">
        <p14:creationId xmlns:p14="http://schemas.microsoft.com/office/powerpoint/2010/main" val="768377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05743" y="1237902"/>
            <a:ext cx="3707580" cy="1754326"/>
          </a:xfrm>
          <a:prstGeom prst="rect">
            <a:avLst/>
          </a:prstGeom>
          <a:noFill/>
        </p:spPr>
        <p:txBody>
          <a:bodyPr wrap="square" rtlCol="0">
            <a:spAutoFit/>
          </a:bodyPr>
          <a:lstStyle/>
          <a:p>
            <a:r>
              <a:rPr lang="en-US" sz="3600" b="1" i="1" dirty="0">
                <a:solidFill>
                  <a:schemeClr val="tx2"/>
                </a:solidFill>
              </a:rPr>
              <a:t>Human Capital COI</a:t>
            </a:r>
          </a:p>
          <a:p>
            <a:r>
              <a:rPr lang="en-US" sz="3600" b="1" i="1" dirty="0">
                <a:solidFill>
                  <a:schemeClr val="tx2"/>
                </a:solidFill>
              </a:rPr>
              <a:t>Assessments</a:t>
            </a:r>
          </a:p>
        </p:txBody>
      </p:sp>
      <p:sp>
        <p:nvSpPr>
          <p:cNvPr id="4" name="TextBox 3">
            <a:extLst>
              <a:ext uri="{FF2B5EF4-FFF2-40B4-BE49-F238E27FC236}">
                <a16:creationId xmlns:a16="http://schemas.microsoft.com/office/drawing/2014/main" id="{A682F3AF-83CD-467E-BC6E-3E0602F3D4B4}"/>
              </a:ext>
            </a:extLst>
          </p:cNvPr>
          <p:cNvSpPr txBox="1"/>
          <p:nvPr/>
        </p:nvSpPr>
        <p:spPr>
          <a:xfrm>
            <a:off x="1185333" y="1930399"/>
            <a:ext cx="10126134"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23D52621-A49F-4674-A5BF-6FE4512D02A7}"/>
              </a:ext>
            </a:extLst>
          </p:cNvPr>
          <p:cNvPicPr>
            <a:picLocks noChangeAspect="1"/>
          </p:cNvPicPr>
          <p:nvPr/>
        </p:nvPicPr>
        <p:blipFill rotWithShape="1">
          <a:blip r:embed="rId2"/>
          <a:srcRect l="7142" t="4141" r="1124" b="1620"/>
          <a:stretch/>
        </p:blipFill>
        <p:spPr>
          <a:xfrm>
            <a:off x="4113323" y="197528"/>
            <a:ext cx="7670306" cy="6462944"/>
          </a:xfrm>
          <a:prstGeom prst="rect">
            <a:avLst/>
          </a:prstGeom>
        </p:spPr>
      </p:pic>
      <p:sp>
        <p:nvSpPr>
          <p:cNvPr id="6" name="Content Placeholder 2">
            <a:extLst>
              <a:ext uri="{FF2B5EF4-FFF2-40B4-BE49-F238E27FC236}">
                <a16:creationId xmlns:a16="http://schemas.microsoft.com/office/drawing/2014/main" id="{C0991A7D-0657-4FCD-B728-9FA0E3C3787D}"/>
              </a:ext>
            </a:extLst>
          </p:cNvPr>
          <p:cNvSpPr txBox="1">
            <a:spLocks/>
          </p:cNvSpPr>
          <p:nvPr/>
        </p:nvSpPr>
        <p:spPr>
          <a:xfrm>
            <a:off x="408371" y="3429000"/>
            <a:ext cx="3704952" cy="291425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Database/</a:t>
            </a:r>
            <a:br>
              <a:rPr lang="en-US" dirty="0"/>
            </a:br>
            <a:r>
              <a:rPr lang="en-US" dirty="0"/>
              <a:t>Community Hub </a:t>
            </a:r>
          </a:p>
          <a:p>
            <a:r>
              <a:rPr lang="en-US" dirty="0"/>
              <a:t>Communication</a:t>
            </a:r>
          </a:p>
          <a:p>
            <a:endParaRPr lang="en-US" dirty="0"/>
          </a:p>
          <a:p>
            <a:pPr marL="0" indent="0">
              <a:buFont typeface="Arial"/>
              <a:buNone/>
            </a:pPr>
            <a:endParaRPr lang="en-US" dirty="0"/>
          </a:p>
        </p:txBody>
      </p:sp>
    </p:spTree>
    <p:extLst>
      <p:ext uri="{BB962C8B-B14F-4D97-AF65-F5344CB8AC3E}">
        <p14:creationId xmlns:p14="http://schemas.microsoft.com/office/powerpoint/2010/main" val="1578227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B9459-4EB6-4A78-A011-5C2E82EAE47F}"/>
              </a:ext>
            </a:extLst>
          </p:cNvPr>
          <p:cNvSpPr>
            <a:spLocks noGrp="1"/>
          </p:cNvSpPr>
          <p:nvPr>
            <p:ph idx="1"/>
          </p:nvPr>
        </p:nvSpPr>
        <p:spPr>
          <a:xfrm>
            <a:off x="609600" y="1633491"/>
            <a:ext cx="10972800" cy="4327570"/>
          </a:xfrm>
        </p:spPr>
        <p:txBody>
          <a:bodyPr/>
          <a:lstStyle/>
          <a:p>
            <a:r>
              <a:rPr lang="en-US" dirty="0"/>
              <a:t>Memorandum of Agreement between SAME and each service that hosts a camp</a:t>
            </a:r>
          </a:p>
          <a:p>
            <a:r>
              <a:rPr lang="en-US" dirty="0"/>
              <a:t>Program Manual outlining procedures and timelines</a:t>
            </a:r>
          </a:p>
          <a:p>
            <a:r>
              <a:rPr lang="en-US" dirty="0"/>
              <a:t>Succession Planning</a:t>
            </a:r>
          </a:p>
          <a:p>
            <a:pPr marL="0" indent="0">
              <a:buNone/>
            </a:pPr>
            <a:endParaRPr lang="en-US" dirty="0"/>
          </a:p>
        </p:txBody>
      </p:sp>
      <p:sp>
        <p:nvSpPr>
          <p:cNvPr id="4" name="TextBox 3">
            <a:extLst>
              <a:ext uri="{FF2B5EF4-FFF2-40B4-BE49-F238E27FC236}">
                <a16:creationId xmlns:a16="http://schemas.microsoft.com/office/drawing/2014/main" id="{06FC4E32-E3F8-44A5-ADE8-8C83BADE5423}"/>
              </a:ext>
            </a:extLst>
          </p:cNvPr>
          <p:cNvSpPr txBox="1"/>
          <p:nvPr/>
        </p:nvSpPr>
        <p:spPr>
          <a:xfrm>
            <a:off x="3989358" y="154827"/>
            <a:ext cx="6752621" cy="646331"/>
          </a:xfrm>
          <a:prstGeom prst="rect">
            <a:avLst/>
          </a:prstGeom>
          <a:noFill/>
        </p:spPr>
        <p:txBody>
          <a:bodyPr wrap="square" rtlCol="0">
            <a:spAutoFit/>
          </a:bodyPr>
          <a:lstStyle/>
          <a:p>
            <a:r>
              <a:rPr lang="en-US" sz="3600" b="1" i="1" dirty="0">
                <a:solidFill>
                  <a:schemeClr val="bg1"/>
                </a:solidFill>
              </a:rPr>
              <a:t>National Camps Program</a:t>
            </a:r>
          </a:p>
        </p:txBody>
      </p:sp>
    </p:spTree>
    <p:extLst>
      <p:ext uri="{BB962C8B-B14F-4D97-AF65-F5344CB8AC3E}">
        <p14:creationId xmlns:p14="http://schemas.microsoft.com/office/powerpoint/2010/main" val="82838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179B53-DFFB-4229-BDD5-146664FD0DA4}"/>
              </a:ext>
            </a:extLst>
          </p:cNvPr>
          <p:cNvSpPr>
            <a:spLocks noGrp="1"/>
          </p:cNvSpPr>
          <p:nvPr>
            <p:ph type="sldNum" sz="quarter" idx="12"/>
          </p:nvPr>
        </p:nvSpPr>
        <p:spPr/>
        <p:txBody>
          <a:bodyPr/>
          <a:lstStyle/>
          <a:p>
            <a:fld id="{E0FE408E-4D51-6844-889C-4F5A442FF087}" type="slidenum">
              <a:rPr lang="en-US" smtClean="0"/>
              <a:t>7</a:t>
            </a:fld>
            <a:endParaRPr lang="en-US" dirty="0"/>
          </a:p>
        </p:txBody>
      </p:sp>
      <p:pic>
        <p:nvPicPr>
          <p:cNvPr id="8" name="Picture 7">
            <a:extLst>
              <a:ext uri="{FF2B5EF4-FFF2-40B4-BE49-F238E27FC236}">
                <a16:creationId xmlns:a16="http://schemas.microsoft.com/office/drawing/2014/main" id="{35FDC589-8FED-42BC-897C-40E9806D6CB3}"/>
              </a:ext>
            </a:extLst>
          </p:cNvPr>
          <p:cNvPicPr>
            <a:picLocks noChangeAspect="1"/>
          </p:cNvPicPr>
          <p:nvPr/>
        </p:nvPicPr>
        <p:blipFill>
          <a:blip r:embed="rId2"/>
          <a:stretch>
            <a:fillRect/>
          </a:stretch>
        </p:blipFill>
        <p:spPr>
          <a:xfrm>
            <a:off x="157862" y="1005415"/>
            <a:ext cx="6882402" cy="5105695"/>
          </a:xfrm>
          <a:prstGeom prst="rect">
            <a:avLst/>
          </a:prstGeom>
        </p:spPr>
      </p:pic>
      <p:sp>
        <p:nvSpPr>
          <p:cNvPr id="12" name="TextBox 11">
            <a:extLst>
              <a:ext uri="{FF2B5EF4-FFF2-40B4-BE49-F238E27FC236}">
                <a16:creationId xmlns:a16="http://schemas.microsoft.com/office/drawing/2014/main" id="{B4BDC3BF-30AB-4628-9BDE-0FD2261B676C}"/>
              </a:ext>
            </a:extLst>
          </p:cNvPr>
          <p:cNvSpPr txBox="1"/>
          <p:nvPr/>
        </p:nvSpPr>
        <p:spPr>
          <a:xfrm>
            <a:off x="6611312" y="2563118"/>
            <a:ext cx="4907280" cy="2862322"/>
          </a:xfrm>
          <a:prstGeom prst="rect">
            <a:avLst/>
          </a:prstGeom>
          <a:noFill/>
        </p:spPr>
        <p:txBody>
          <a:bodyPr wrap="square">
            <a:spAutoFit/>
          </a:bodyPr>
          <a:lstStyle/>
          <a:p>
            <a:r>
              <a:rPr lang="en-US" sz="2000" b="1" u="sng" dirty="0"/>
              <a:t>Follow Up Actions</a:t>
            </a:r>
            <a:r>
              <a:rPr lang="en-US" sz="2000" b="1" dirty="0"/>
              <a:t>:</a:t>
            </a:r>
          </a:p>
          <a:p>
            <a:endParaRPr lang="en-US" sz="1600" dirty="0"/>
          </a:p>
          <a:p>
            <a:r>
              <a:rPr lang="en-US" sz="1600" dirty="0"/>
              <a:t>	- All recommendations accomplished or in progress</a:t>
            </a:r>
          </a:p>
          <a:p>
            <a:r>
              <a:rPr lang="en-US" sz="1600" dirty="0"/>
              <a:t>	- Anticipate Personnel Turbulence: Financial Policies and Procedures: document all procedures (step by step desk continuity books)   </a:t>
            </a:r>
          </a:p>
          <a:p>
            <a:r>
              <a:rPr lang="en-US" sz="1600" dirty="0"/>
              <a:t>	- Rebuilding Internal Team: (Sai Newton Tryer – Jun 2022; Beatriz Cook – October 2022)</a:t>
            </a:r>
          </a:p>
          <a:p>
            <a:r>
              <a:rPr lang="en-US" sz="1600" dirty="0"/>
              <a:t>	- Parted ways with CLA (June 2021 – October 2022): poor performance </a:t>
            </a:r>
          </a:p>
          <a:p>
            <a:r>
              <a:rPr lang="en-US" sz="1600" dirty="0"/>
              <a:t>	- Due for new auditor: Marcum auditor since     </a:t>
            </a:r>
          </a:p>
        </p:txBody>
      </p:sp>
      <p:sp>
        <p:nvSpPr>
          <p:cNvPr id="13" name="TextBox 12">
            <a:extLst>
              <a:ext uri="{FF2B5EF4-FFF2-40B4-BE49-F238E27FC236}">
                <a16:creationId xmlns:a16="http://schemas.microsoft.com/office/drawing/2014/main" id="{18BC5296-DDDA-40AE-8D26-AEBC870D38FC}"/>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2021 Audit</a:t>
            </a:r>
          </a:p>
        </p:txBody>
      </p:sp>
      <p:sp>
        <p:nvSpPr>
          <p:cNvPr id="15" name="Rectangle 14">
            <a:extLst>
              <a:ext uri="{FF2B5EF4-FFF2-40B4-BE49-F238E27FC236}">
                <a16:creationId xmlns:a16="http://schemas.microsoft.com/office/drawing/2014/main" id="{C0F6B61B-9DEB-4EFE-A071-CA34A27F9A56}"/>
              </a:ext>
            </a:extLst>
          </p:cNvPr>
          <p:cNvSpPr/>
          <p:nvPr/>
        </p:nvSpPr>
        <p:spPr>
          <a:xfrm>
            <a:off x="7040264" y="1432560"/>
            <a:ext cx="3861108" cy="88392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8A62CDF-3ACC-4127-8BDF-0BC457811DD4}"/>
              </a:ext>
            </a:extLst>
          </p:cNvPr>
          <p:cNvSpPr txBox="1"/>
          <p:nvPr/>
        </p:nvSpPr>
        <p:spPr>
          <a:xfrm>
            <a:off x="7228532" y="1545338"/>
            <a:ext cx="3672840" cy="584775"/>
          </a:xfrm>
          <a:prstGeom prst="rect">
            <a:avLst/>
          </a:prstGeom>
          <a:noFill/>
        </p:spPr>
        <p:txBody>
          <a:bodyPr wrap="square" rtlCol="0">
            <a:spAutoFit/>
          </a:bodyPr>
          <a:lstStyle/>
          <a:p>
            <a:r>
              <a:rPr lang="en-US" sz="1600" b="1" i="1" dirty="0"/>
              <a:t>Audit Committee Brief: 26 Oct 2022</a:t>
            </a:r>
          </a:p>
          <a:p>
            <a:r>
              <a:rPr lang="en-US" sz="1600" b="1" i="1" dirty="0"/>
              <a:t>Taxes: All info with auditor; due 15 Nov  </a:t>
            </a:r>
          </a:p>
        </p:txBody>
      </p:sp>
    </p:spTree>
    <p:extLst>
      <p:ext uri="{BB962C8B-B14F-4D97-AF65-F5344CB8AC3E}">
        <p14:creationId xmlns:p14="http://schemas.microsoft.com/office/powerpoint/2010/main" val="9898129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1526"/>
            <a:ext cx="10972800" cy="1143000"/>
          </a:xfrm>
        </p:spPr>
        <p:txBody>
          <a:bodyPr>
            <a:normAutofit fontScale="90000"/>
          </a:bodyPr>
          <a:lstStyle/>
          <a:p>
            <a:r>
              <a:rPr lang="en-US" sz="5300" b="1" dirty="0"/>
              <a:t>Strategic Plan Assessments &amp; Benchmarks (RVPs &amp; Membership)</a:t>
            </a:r>
            <a:br>
              <a:rPr lang="en-US" sz="5300" b="1" dirty="0"/>
            </a:br>
            <a:r>
              <a:rPr lang="en-US" dirty="0"/>
              <a:t>Mike Darrow, Vice President</a:t>
            </a:r>
            <a:br>
              <a:rPr lang="en-US" dirty="0"/>
            </a:br>
            <a:endParaRPr lang="en-US" dirty="0"/>
          </a:p>
        </p:txBody>
      </p:sp>
      <p:pic>
        <p:nvPicPr>
          <p:cNvPr id="5" name="Picture 4" descr="Logo, company name&#10;&#10;Description automatically generated">
            <a:extLst>
              <a:ext uri="{FF2B5EF4-FFF2-40B4-BE49-F238E27FC236}">
                <a16:creationId xmlns:a16="http://schemas.microsoft.com/office/drawing/2014/main" id="{A53690B6-1274-459A-B9C7-165C472F39E0}"/>
              </a:ext>
            </a:extLst>
          </p:cNvPr>
          <p:cNvPicPr>
            <a:picLocks noChangeAspect="1"/>
          </p:cNvPicPr>
          <p:nvPr/>
        </p:nvPicPr>
        <p:blipFill>
          <a:blip r:embed="rId2"/>
          <a:stretch>
            <a:fillRect/>
          </a:stretch>
        </p:blipFill>
        <p:spPr>
          <a:xfrm>
            <a:off x="4466844" y="4275668"/>
            <a:ext cx="3258312" cy="1831848"/>
          </a:xfrm>
          <a:prstGeom prst="rect">
            <a:avLst/>
          </a:prstGeom>
        </p:spPr>
      </p:pic>
    </p:spTree>
    <p:extLst>
      <p:ext uri="{BB962C8B-B14F-4D97-AF65-F5344CB8AC3E}">
        <p14:creationId xmlns:p14="http://schemas.microsoft.com/office/powerpoint/2010/main" val="4234771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4210" y="162237"/>
            <a:ext cx="6263446" cy="646331"/>
          </a:xfrm>
          <a:prstGeom prst="rect">
            <a:avLst/>
          </a:prstGeom>
          <a:noFill/>
        </p:spPr>
        <p:txBody>
          <a:bodyPr wrap="none" rtlCol="0">
            <a:spAutoFit/>
          </a:bodyPr>
          <a:lstStyle/>
          <a:p>
            <a:r>
              <a:rPr lang="en-US" sz="3600" b="1" i="1" dirty="0">
                <a:solidFill>
                  <a:schemeClr val="bg1"/>
                </a:solidFill>
              </a:rPr>
              <a:t>RVP  and Membership Update </a:t>
            </a:r>
          </a:p>
        </p:txBody>
      </p:sp>
      <p:sp>
        <p:nvSpPr>
          <p:cNvPr id="4" name="TextBox 3">
            <a:extLst>
              <a:ext uri="{FF2B5EF4-FFF2-40B4-BE49-F238E27FC236}">
                <a16:creationId xmlns:a16="http://schemas.microsoft.com/office/drawing/2014/main" id="{A682F3AF-83CD-467E-BC6E-3E0602F3D4B4}"/>
              </a:ext>
            </a:extLst>
          </p:cNvPr>
          <p:cNvSpPr txBox="1"/>
          <p:nvPr/>
        </p:nvSpPr>
        <p:spPr>
          <a:xfrm>
            <a:off x="1185333" y="1930399"/>
            <a:ext cx="10126134"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7E43353-4824-41ED-981A-C204A37A29BE}"/>
              </a:ext>
            </a:extLst>
          </p:cNvPr>
          <p:cNvSpPr txBox="1"/>
          <p:nvPr/>
        </p:nvSpPr>
        <p:spPr>
          <a:xfrm>
            <a:off x="414670" y="950004"/>
            <a:ext cx="11114842"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t>What is a post</a:t>
            </a:r>
          </a:p>
          <a:p>
            <a:pPr marL="285750" indent="-285750">
              <a:buFont typeface="Arial" panose="020B0604020202020204" pitchFamily="34" charset="0"/>
              <a:buChar char="•"/>
            </a:pPr>
            <a:r>
              <a:rPr lang="en-US" sz="2000" dirty="0"/>
              <a:t>Number of posts</a:t>
            </a:r>
          </a:p>
          <a:p>
            <a:pPr marL="285750" indent="-285750">
              <a:buFont typeface="Arial" panose="020B0604020202020204" pitchFamily="34" charset="0"/>
              <a:buChar char="•"/>
            </a:pPr>
            <a:r>
              <a:rPr lang="en-US" sz="2000" dirty="0"/>
              <a:t>Key actions since May BOD</a:t>
            </a:r>
          </a:p>
          <a:p>
            <a:pPr marL="742950" lvl="1" indent="-285750">
              <a:buFont typeface="Arial" panose="020B0604020202020204" pitchFamily="34" charset="0"/>
              <a:buChar char="•"/>
            </a:pPr>
            <a:r>
              <a:rPr lang="en-US" sz="2000" dirty="0"/>
              <a:t>Post Closures</a:t>
            </a:r>
          </a:p>
          <a:p>
            <a:pPr marL="742950" lvl="1" indent="-285750">
              <a:buFont typeface="Arial" panose="020B0604020202020204" pitchFamily="34" charset="0"/>
              <a:buChar char="•"/>
            </a:pPr>
            <a:r>
              <a:rPr lang="en-US" sz="2000" dirty="0"/>
              <a:t>RVP Post Assessments</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Data Summary of assessments</a:t>
            </a:r>
          </a:p>
          <a:p>
            <a:pPr marL="742950" lvl="1" indent="-285750">
              <a:buFont typeface="Arial" panose="020B0604020202020204" pitchFamily="34" charset="0"/>
              <a:buChar char="•"/>
            </a:pPr>
            <a:r>
              <a:rPr lang="en-US" sz="2000" dirty="0"/>
              <a:t>Overall trends – key common themes from the RVP assessments</a:t>
            </a:r>
          </a:p>
          <a:p>
            <a:pPr marL="742950" lvl="1" indent="-285750">
              <a:buFont typeface="Arial" panose="020B0604020202020204" pitchFamily="34" charset="0"/>
              <a:buChar char="•"/>
            </a:pPr>
            <a:r>
              <a:rPr lang="en-US" sz="2000" dirty="0"/>
              <a:t>Strongest Posts -  mostly green in all areas</a:t>
            </a:r>
          </a:p>
          <a:p>
            <a:pPr marL="742950" lvl="1" indent="-285750">
              <a:buFont typeface="Arial" panose="020B0604020202020204" pitchFamily="34" charset="0"/>
              <a:buChar char="•"/>
            </a:pPr>
            <a:r>
              <a:rPr lang="en-US" sz="2000" dirty="0"/>
              <a:t>Posts that need help and attention</a:t>
            </a:r>
          </a:p>
          <a:p>
            <a:pPr marL="742950" lvl="1" indent="-285750">
              <a:buFont typeface="Arial" panose="020B0604020202020204" pitchFamily="34" charset="0"/>
              <a:buChar char="•"/>
            </a:pPr>
            <a:r>
              <a:rPr lang="en-US" sz="2000" dirty="0"/>
              <a:t>Tools to help</a:t>
            </a:r>
          </a:p>
          <a:p>
            <a:pPr marL="1200150" lvl="2" indent="-285750">
              <a:buFont typeface="Arial" panose="020B0604020202020204" pitchFamily="34" charset="0"/>
              <a:buChar char="•"/>
            </a:pPr>
            <a:r>
              <a:rPr lang="en-US" sz="2000" dirty="0"/>
              <a:t>Leverage the COIS – speakers, expertise</a:t>
            </a:r>
          </a:p>
          <a:p>
            <a:pPr marL="1200150" lvl="2" indent="-285750">
              <a:buFont typeface="Arial" panose="020B0604020202020204" pitchFamily="34" charset="0"/>
              <a:buChar char="•"/>
            </a:pPr>
            <a:r>
              <a:rPr lang="en-US" sz="2000" dirty="0"/>
              <a:t>National Office</a:t>
            </a:r>
          </a:p>
          <a:p>
            <a:pPr marL="1200150" lvl="2" indent="-285750">
              <a:buFont typeface="Arial" panose="020B0604020202020204" pitchFamily="34" charset="0"/>
              <a:buChar char="•"/>
            </a:pPr>
            <a:r>
              <a:rPr lang="en-US" sz="2000" dirty="0"/>
              <a:t>Other RVPs -  sharing of best practices at monthly meetings</a:t>
            </a:r>
            <a:endParaRPr lang="en-US" sz="2400" dirty="0"/>
          </a:p>
          <a:p>
            <a:pPr marL="285750" indent="-285750">
              <a:buFont typeface="Arial" panose="020B0604020202020204" pitchFamily="34" charset="0"/>
              <a:buChar char="•"/>
            </a:pPr>
            <a:r>
              <a:rPr lang="en-US" sz="2000" dirty="0"/>
              <a:t>Membership COI Update</a:t>
            </a:r>
          </a:p>
          <a:p>
            <a:pPr marL="742950" lvl="1" indent="-285750">
              <a:buFont typeface="Arial" panose="020B0604020202020204" pitchFamily="34" charset="0"/>
              <a:buChar char="•"/>
            </a:pPr>
            <a:r>
              <a:rPr lang="en-US" sz="2000" dirty="0"/>
              <a:t>Focus areas and Status</a:t>
            </a:r>
          </a:p>
          <a:p>
            <a:pPr marL="742950" lvl="1" indent="-285750">
              <a:buFont typeface="Arial" panose="020B0604020202020204" pitchFamily="34" charset="0"/>
              <a:buChar char="•"/>
            </a:pPr>
            <a:r>
              <a:rPr lang="en-US" sz="2000" dirty="0"/>
              <a:t>DEI Update – Tools for You</a:t>
            </a:r>
          </a:p>
        </p:txBody>
      </p:sp>
      <p:pic>
        <p:nvPicPr>
          <p:cNvPr id="6" name="Picture 5">
            <a:extLst>
              <a:ext uri="{FF2B5EF4-FFF2-40B4-BE49-F238E27FC236}">
                <a16:creationId xmlns:a16="http://schemas.microsoft.com/office/drawing/2014/main" id="{3D61A56B-1E34-45D5-BC31-0D43BBDABC87}"/>
              </a:ext>
            </a:extLst>
          </p:cNvPr>
          <p:cNvPicPr>
            <a:picLocks noChangeAspect="1"/>
          </p:cNvPicPr>
          <p:nvPr/>
        </p:nvPicPr>
        <p:blipFill>
          <a:blip r:embed="rId2"/>
          <a:stretch>
            <a:fillRect/>
          </a:stretch>
        </p:blipFill>
        <p:spPr>
          <a:xfrm>
            <a:off x="8827014" y="1473094"/>
            <a:ext cx="2950316" cy="3911811"/>
          </a:xfrm>
          <a:prstGeom prst="rect">
            <a:avLst/>
          </a:prstGeom>
        </p:spPr>
      </p:pic>
    </p:spTree>
    <p:extLst>
      <p:ext uri="{BB962C8B-B14F-4D97-AF65-F5344CB8AC3E}">
        <p14:creationId xmlns:p14="http://schemas.microsoft.com/office/powerpoint/2010/main" val="1839867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4210" y="162237"/>
            <a:ext cx="3370410" cy="646331"/>
          </a:xfrm>
          <a:prstGeom prst="rect">
            <a:avLst/>
          </a:prstGeom>
          <a:noFill/>
        </p:spPr>
        <p:txBody>
          <a:bodyPr wrap="none" rtlCol="0">
            <a:spAutoFit/>
          </a:bodyPr>
          <a:lstStyle/>
          <a:p>
            <a:r>
              <a:rPr lang="en-US" sz="3600" b="1" i="1" cap="all" dirty="0">
                <a:solidFill>
                  <a:schemeClr val="bg1"/>
                </a:solidFill>
              </a:rPr>
              <a:t>Post Overview</a:t>
            </a:r>
          </a:p>
        </p:txBody>
      </p:sp>
      <p:sp>
        <p:nvSpPr>
          <p:cNvPr id="4" name="TextBox 3">
            <a:extLst>
              <a:ext uri="{FF2B5EF4-FFF2-40B4-BE49-F238E27FC236}">
                <a16:creationId xmlns:a16="http://schemas.microsoft.com/office/drawing/2014/main" id="{A682F3AF-83CD-467E-BC6E-3E0602F3D4B4}"/>
              </a:ext>
            </a:extLst>
          </p:cNvPr>
          <p:cNvSpPr txBox="1"/>
          <p:nvPr/>
        </p:nvSpPr>
        <p:spPr>
          <a:xfrm>
            <a:off x="530577" y="1365954"/>
            <a:ext cx="10126134" cy="3262432"/>
          </a:xfrm>
          <a:prstGeom prst="rect">
            <a:avLst/>
          </a:prstGeom>
          <a:noFill/>
        </p:spPr>
        <p:txBody>
          <a:bodyPr wrap="square" rtlCol="0">
            <a:spAutoFit/>
          </a:bodyPr>
          <a:lstStyle/>
          <a:p>
            <a:pPr algn="l"/>
            <a:r>
              <a:rPr lang="en-US" sz="2800" b="1" i="1" u="none" strike="noStrike" baseline="0" dirty="0">
                <a:solidFill>
                  <a:srgbClr val="000000"/>
                </a:solidFill>
                <a:latin typeface="Calibri" panose="020F0502020204030204" pitchFamily="34" charset="0"/>
              </a:rPr>
              <a:t>Minimum Post Requirements: Leadership in place, succession plans, at least 10 individual and 3 corporate members. </a:t>
            </a:r>
          </a:p>
          <a:p>
            <a:pPr algn="l"/>
            <a:endParaRPr lang="en-US" sz="1800" dirty="0"/>
          </a:p>
          <a:p>
            <a:pPr marL="285750" indent="-285750">
              <a:buFont typeface="Arial" panose="020B0604020202020204" pitchFamily="34" charset="0"/>
              <a:buChar char="•"/>
            </a:pPr>
            <a:r>
              <a:rPr lang="en-US" sz="2800" dirty="0"/>
              <a:t>Number of posts:  98</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Post Closures (pending approval of consent agenda)</a:t>
            </a:r>
          </a:p>
          <a:p>
            <a:pPr marL="742950" lvl="1" indent="-285750">
              <a:buFont typeface="Arial" panose="020B0604020202020204" pitchFamily="34" charset="0"/>
              <a:buChar char="•"/>
            </a:pPr>
            <a:r>
              <a:rPr lang="en-US" sz="2400" dirty="0"/>
              <a:t>Delmarva</a:t>
            </a:r>
          </a:p>
          <a:p>
            <a:pPr marL="742950" lvl="1" indent="-285750">
              <a:buFont typeface="Arial" panose="020B0604020202020204" pitchFamily="34" charset="0"/>
              <a:buChar char="•"/>
            </a:pPr>
            <a:r>
              <a:rPr lang="en-US" sz="2400" dirty="0"/>
              <a:t>Capital Region</a:t>
            </a:r>
          </a:p>
        </p:txBody>
      </p:sp>
    </p:spTree>
    <p:extLst>
      <p:ext uri="{BB962C8B-B14F-4D97-AF65-F5344CB8AC3E}">
        <p14:creationId xmlns:p14="http://schemas.microsoft.com/office/powerpoint/2010/main" val="2803566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4210" y="162237"/>
            <a:ext cx="4833118" cy="646331"/>
          </a:xfrm>
          <a:prstGeom prst="rect">
            <a:avLst/>
          </a:prstGeom>
          <a:noFill/>
        </p:spPr>
        <p:txBody>
          <a:bodyPr wrap="none" rtlCol="0">
            <a:spAutoFit/>
          </a:bodyPr>
          <a:lstStyle/>
          <a:p>
            <a:r>
              <a:rPr lang="en-US" sz="3600" b="1" i="1" cap="all" dirty="0">
                <a:solidFill>
                  <a:schemeClr val="bg1"/>
                </a:solidFill>
              </a:rPr>
              <a:t>RVP 2022 Assessments</a:t>
            </a:r>
          </a:p>
        </p:txBody>
      </p:sp>
      <p:pic>
        <p:nvPicPr>
          <p:cNvPr id="5" name="Picture 4">
            <a:extLst>
              <a:ext uri="{FF2B5EF4-FFF2-40B4-BE49-F238E27FC236}">
                <a16:creationId xmlns:a16="http://schemas.microsoft.com/office/drawing/2014/main" id="{32078A82-620F-4093-BEAC-1DC3B330ED51}"/>
              </a:ext>
            </a:extLst>
          </p:cNvPr>
          <p:cNvPicPr>
            <a:picLocks noChangeAspect="1"/>
          </p:cNvPicPr>
          <p:nvPr/>
        </p:nvPicPr>
        <p:blipFill>
          <a:blip r:embed="rId3"/>
          <a:stretch>
            <a:fillRect/>
          </a:stretch>
        </p:blipFill>
        <p:spPr>
          <a:xfrm>
            <a:off x="1267402" y="979592"/>
            <a:ext cx="9657195" cy="5412841"/>
          </a:xfrm>
          <a:prstGeom prst="rect">
            <a:avLst/>
          </a:prstGeom>
        </p:spPr>
      </p:pic>
    </p:spTree>
    <p:extLst>
      <p:ext uri="{BB962C8B-B14F-4D97-AF65-F5344CB8AC3E}">
        <p14:creationId xmlns:p14="http://schemas.microsoft.com/office/powerpoint/2010/main" val="1064644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4210" y="162237"/>
            <a:ext cx="3792770" cy="646331"/>
          </a:xfrm>
          <a:prstGeom prst="rect">
            <a:avLst/>
          </a:prstGeom>
          <a:noFill/>
        </p:spPr>
        <p:txBody>
          <a:bodyPr wrap="none" rtlCol="0">
            <a:spAutoFit/>
          </a:bodyPr>
          <a:lstStyle/>
          <a:p>
            <a:r>
              <a:rPr lang="en-US" sz="3600" b="1" i="1" cap="all" dirty="0">
                <a:solidFill>
                  <a:schemeClr val="bg1"/>
                </a:solidFill>
              </a:rPr>
              <a:t>RVP Assessments</a:t>
            </a:r>
          </a:p>
        </p:txBody>
      </p:sp>
      <p:pic>
        <p:nvPicPr>
          <p:cNvPr id="6" name="Picture 5">
            <a:extLst>
              <a:ext uri="{FF2B5EF4-FFF2-40B4-BE49-F238E27FC236}">
                <a16:creationId xmlns:a16="http://schemas.microsoft.com/office/drawing/2014/main" id="{43B02868-F39A-4C8F-A469-3D9C4F40D860}"/>
              </a:ext>
            </a:extLst>
          </p:cNvPr>
          <p:cNvPicPr>
            <a:picLocks noChangeAspect="1"/>
          </p:cNvPicPr>
          <p:nvPr/>
        </p:nvPicPr>
        <p:blipFill>
          <a:blip r:embed="rId3"/>
          <a:stretch>
            <a:fillRect/>
          </a:stretch>
        </p:blipFill>
        <p:spPr>
          <a:xfrm>
            <a:off x="1372791" y="992470"/>
            <a:ext cx="9446418" cy="5313080"/>
          </a:xfrm>
          <a:prstGeom prst="rect">
            <a:avLst/>
          </a:prstGeom>
        </p:spPr>
      </p:pic>
    </p:spTree>
    <p:extLst>
      <p:ext uri="{BB962C8B-B14F-4D97-AF65-F5344CB8AC3E}">
        <p14:creationId xmlns:p14="http://schemas.microsoft.com/office/powerpoint/2010/main" val="3852163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7754" y="162237"/>
            <a:ext cx="9047541" cy="646331"/>
          </a:xfrm>
          <a:prstGeom prst="rect">
            <a:avLst/>
          </a:prstGeom>
          <a:noFill/>
        </p:spPr>
        <p:txBody>
          <a:bodyPr wrap="none" rtlCol="0">
            <a:spAutoFit/>
          </a:bodyPr>
          <a:lstStyle/>
          <a:p>
            <a:r>
              <a:rPr lang="en-US" sz="3600" b="1" i="1" cap="all" dirty="0">
                <a:solidFill>
                  <a:schemeClr val="bg1"/>
                </a:solidFill>
              </a:rPr>
              <a:t>RVP Assessments – General Observations</a:t>
            </a:r>
          </a:p>
        </p:txBody>
      </p:sp>
      <p:sp>
        <p:nvSpPr>
          <p:cNvPr id="4" name="TextBox 3">
            <a:extLst>
              <a:ext uri="{FF2B5EF4-FFF2-40B4-BE49-F238E27FC236}">
                <a16:creationId xmlns:a16="http://schemas.microsoft.com/office/drawing/2014/main" id="{A682F3AF-83CD-467E-BC6E-3E0602F3D4B4}"/>
              </a:ext>
            </a:extLst>
          </p:cNvPr>
          <p:cNvSpPr txBox="1"/>
          <p:nvPr/>
        </p:nvSpPr>
        <p:spPr>
          <a:xfrm>
            <a:off x="286027" y="1365954"/>
            <a:ext cx="11664967" cy="4370427"/>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Common Themes: </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Engagement/Attendance post-Covid – generally lagging – still a lot of hybrid events</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Succession Planning – Getting new leaders – a continued struggle</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Streamers updates – most lagging in input, still wait until the end of the year</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Goal 5: Preparing Vets for A/E/C industry – most Posts do not have activities</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Stronger posts are leveraging YPs and new faces on BODS</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Many are concerned about the new EMS and membership rules as they work to implement</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IGE is strong and most posts do best here</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Most successful posts are partnering with other regional post on events</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Many still struggle with government participation – USACE a challenge in some areas – not all</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Treasurer issues have created problems at some posts -  late tax filing, consistent audits, etc.</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Post generally struggle with student chapters and keeping them consistently vibrant and functioning</a:t>
            </a:r>
          </a:p>
          <a:p>
            <a:pPr marL="1023938" lvl="2" indent="-285750">
              <a:spcBef>
                <a:spcPts val="0"/>
              </a:spcBef>
              <a:buFont typeface="Arial" panose="020B0604020202020204" pitchFamily="34" charset="0"/>
              <a:buChar char="•"/>
            </a:pPr>
            <a:r>
              <a:rPr lang="en-US" sz="2000" dirty="0">
                <a:latin typeface="Calibri" panose="020F0502020204030204" pitchFamily="34" charset="0"/>
                <a:ea typeface="Calibri" panose="020F0502020204030204" pitchFamily="34" charset="0"/>
              </a:rPr>
              <a:t>Many posts are holding annual planning meetings structured around strategic plan</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245654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7754" y="162237"/>
            <a:ext cx="9047541" cy="646331"/>
          </a:xfrm>
          <a:prstGeom prst="rect">
            <a:avLst/>
          </a:prstGeom>
          <a:noFill/>
        </p:spPr>
        <p:txBody>
          <a:bodyPr wrap="none" rtlCol="0">
            <a:spAutoFit/>
          </a:bodyPr>
          <a:lstStyle/>
          <a:p>
            <a:r>
              <a:rPr lang="en-US" sz="3600" b="1" i="1" cap="all" dirty="0">
                <a:solidFill>
                  <a:schemeClr val="bg1"/>
                </a:solidFill>
              </a:rPr>
              <a:t>RVP Assessments – General Observations</a:t>
            </a:r>
          </a:p>
        </p:txBody>
      </p:sp>
      <p:sp>
        <p:nvSpPr>
          <p:cNvPr id="4" name="TextBox 3">
            <a:extLst>
              <a:ext uri="{FF2B5EF4-FFF2-40B4-BE49-F238E27FC236}">
                <a16:creationId xmlns:a16="http://schemas.microsoft.com/office/drawing/2014/main" id="{A682F3AF-83CD-467E-BC6E-3E0602F3D4B4}"/>
              </a:ext>
            </a:extLst>
          </p:cNvPr>
          <p:cNvSpPr txBox="1"/>
          <p:nvPr/>
        </p:nvSpPr>
        <p:spPr>
          <a:xfrm>
            <a:off x="286028" y="1365954"/>
            <a:ext cx="6423116" cy="6186309"/>
          </a:xfrm>
          <a:prstGeom prst="rect">
            <a:avLst/>
          </a:prstGeom>
          <a:noFill/>
        </p:spPr>
        <p:txBody>
          <a:bodyPr wrap="square" rtlCol="0">
            <a:spAutoFit/>
          </a:bodyPr>
          <a:lstStyle/>
          <a:p>
            <a:pPr marL="285750" indent="-285750">
              <a:buFont typeface="Arial" panose="020B0604020202020204" pitchFamily="34" charset="0"/>
              <a:buChar char="•"/>
            </a:pPr>
            <a:r>
              <a:rPr lang="en-US" sz="1800" b="1" dirty="0"/>
              <a:t>Strongest Posts –Overall Rating Green – Fully Functioning</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Oxnard – Ventura (California)</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Sacramento (California)</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Cape Fear Post (Carolinas)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Charleston (Carolinas)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Savannah (Carolinas)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Ft Worth Post (Texas)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Houston (Texas)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San Antonio (Texas)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Nashville (TN/KY)</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Minneapolis-St. Paul (Lakes)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Rock Island (Lakes)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Guam (Pacific)</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Anchorage (Pacific)</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Honolulu (Pacific)</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Hampton Roads (Mid-Atlantic)</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Virginia Peninsula (Mid-Atlantic)</a:t>
            </a: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1B9350CC-5E85-4853-AAFA-1D6D43553308}"/>
              </a:ext>
            </a:extLst>
          </p:cNvPr>
          <p:cNvSpPr txBox="1"/>
          <p:nvPr/>
        </p:nvSpPr>
        <p:spPr>
          <a:xfrm>
            <a:off x="4522091" y="1599869"/>
            <a:ext cx="4838865" cy="4247317"/>
          </a:xfrm>
          <a:prstGeom prst="rect">
            <a:avLst/>
          </a:prstGeom>
          <a:noFill/>
        </p:spPr>
        <p:txBody>
          <a:bodyPr wrap="square" rtlCol="0">
            <a:spAutoFit/>
          </a:bodyPr>
          <a:lstStyle/>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DC (Mid-Atlantic)</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Central Virginia (Mid-Atlantic)</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Northern Virginia (Mid-Atlantic)</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Denver (Rocky Mountain)</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Emerald Coast (Gulf Coast)</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Mobile (Gulf Coast)</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Panama City (Gulf Coast)</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Pittsburgh (Ohio Valley)</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Buffalo (Ohio Valley)</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Kitty Hawk (Ohio Valley)</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Portland (Northern Tier)</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Seattle (Northern Tier)</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Boston (Northeast)</a:t>
            </a:r>
          </a:p>
          <a:p>
            <a:pPr marL="1023938" lvl="2" indent="-285750">
              <a:buFont typeface="Arial" panose="020B0604020202020204" pitchFamily="34" charset="0"/>
              <a:buChar char="•"/>
            </a:pPr>
            <a:r>
              <a:rPr lang="en-US" dirty="0">
                <a:latin typeface="Calibri" panose="020F0502020204030204" pitchFamily="34" charset="0"/>
                <a:ea typeface="Calibri" panose="020F0502020204030204" pitchFamily="34" charset="0"/>
              </a:rPr>
              <a:t>Piscataqua (Northeast)</a:t>
            </a: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82692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2417754" y="162237"/>
            <a:ext cx="9047541" cy="646331"/>
          </a:xfrm>
          <a:prstGeom prst="rect">
            <a:avLst/>
          </a:prstGeom>
          <a:noFill/>
        </p:spPr>
        <p:txBody>
          <a:bodyPr wrap="none" rtlCol="0">
            <a:spAutoFit/>
          </a:bodyPr>
          <a:lstStyle/>
          <a:p>
            <a:r>
              <a:rPr lang="en-US" sz="3600" b="1" i="1" cap="all" dirty="0">
                <a:solidFill>
                  <a:schemeClr val="bg1"/>
                </a:solidFill>
              </a:rPr>
              <a:t>RVP Assessments – General Observations</a:t>
            </a:r>
          </a:p>
        </p:txBody>
      </p:sp>
      <p:sp>
        <p:nvSpPr>
          <p:cNvPr id="4" name="TextBox 3">
            <a:extLst>
              <a:ext uri="{FF2B5EF4-FFF2-40B4-BE49-F238E27FC236}">
                <a16:creationId xmlns:a16="http://schemas.microsoft.com/office/drawing/2014/main" id="{A682F3AF-83CD-467E-BC6E-3E0602F3D4B4}"/>
              </a:ext>
            </a:extLst>
          </p:cNvPr>
          <p:cNvSpPr txBox="1"/>
          <p:nvPr/>
        </p:nvSpPr>
        <p:spPr>
          <a:xfrm>
            <a:off x="286027" y="1365954"/>
            <a:ext cx="10931321" cy="6186309"/>
          </a:xfrm>
          <a:prstGeom prst="rect">
            <a:avLst/>
          </a:prstGeom>
          <a:noFill/>
        </p:spPr>
        <p:txBody>
          <a:bodyPr wrap="square" rtlCol="0">
            <a:spAutoFit/>
          </a:bodyPr>
          <a:lstStyle/>
          <a:p>
            <a:pPr marL="285750" indent="-285750">
              <a:buFont typeface="Arial" panose="020B0604020202020204" pitchFamily="34" charset="0"/>
              <a:buChar char="•"/>
            </a:pPr>
            <a:r>
              <a:rPr lang="en-US" sz="1800" b="1" dirty="0"/>
              <a:t>Struggling/Could Use Some Help –Overall Rating Red</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Huntington (Ohio Valley)</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Cincinnati (Ohio Valley)</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Detroit  (Ohio Valley)</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Coastal Carolina (Carolinas)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Illini (Lakes)</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Memphis (Heartland)</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Chesapeake (North Atlantic)</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Korea (Pacific)</a:t>
            </a:r>
          </a:p>
          <a:p>
            <a:pPr marL="1023938" lvl="2" indent="-285750">
              <a:spcBef>
                <a:spcPts val="0"/>
              </a:spcBef>
              <a:buFont typeface="Arial" panose="020B0604020202020204" pitchFamily="34" charset="0"/>
              <a:buChar char="•"/>
            </a:pPr>
            <a:r>
              <a:rPr lang="en-US" dirty="0">
                <a:latin typeface="Calibri" panose="020F0502020204030204" pitchFamily="34" charset="0"/>
                <a:ea typeface="Calibri" panose="020F0502020204030204" pitchFamily="34" charset="0"/>
              </a:rPr>
              <a:t>Fort Drum (Northeast)</a:t>
            </a: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09538" indent="-285750">
              <a:buFont typeface="Arial" panose="020B0604020202020204" pitchFamily="34" charset="0"/>
              <a:buChar char="•"/>
            </a:pPr>
            <a:r>
              <a:rPr lang="en-US" b="1" dirty="0">
                <a:latin typeface="Calibri" panose="020F0502020204030204" pitchFamily="34" charset="0"/>
                <a:ea typeface="Calibri" panose="020F0502020204030204" pitchFamily="34" charset="0"/>
              </a:rPr>
              <a:t>General Challenges</a:t>
            </a:r>
          </a:p>
          <a:p>
            <a:pPr marL="566738"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Limited member engagement</a:t>
            </a:r>
          </a:p>
          <a:p>
            <a:pPr marL="566738"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Limited programs presented, only do one thing</a:t>
            </a:r>
          </a:p>
          <a:p>
            <a:pPr marL="566738"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BODs are small, have gaps</a:t>
            </a:r>
          </a:p>
          <a:p>
            <a:pPr marL="566738"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Government engagement- specifically USACE  - need to provide a value proposition</a:t>
            </a:r>
          </a:p>
          <a:p>
            <a:pPr marL="566738" lvl="1" indent="-285750">
              <a:buFont typeface="Arial" panose="020B0604020202020204" pitchFamily="34" charset="0"/>
              <a:buChar char="•"/>
            </a:pPr>
            <a:r>
              <a:rPr lang="en-US" dirty="0">
                <a:latin typeface="Calibri" panose="020F0502020204030204" pitchFamily="34" charset="0"/>
                <a:ea typeface="Calibri" panose="020F0502020204030204" pitchFamily="34" charset="0"/>
              </a:rPr>
              <a:t>Proactive communications and meeting announcements </a:t>
            </a:r>
          </a:p>
          <a:p>
            <a:pPr marL="566738" lvl="1" indent="-285750">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738188" lvl="2">
              <a:spcBef>
                <a:spcPts val="0"/>
              </a:spcBef>
            </a:pPr>
            <a:r>
              <a:rPr lang="en-US" dirty="0">
                <a:latin typeface="Calibri" panose="020F0502020204030204" pitchFamily="34" charset="0"/>
                <a:ea typeface="Calibri" panose="020F0502020204030204" pitchFamily="34" charset="0"/>
              </a:rPr>
              <a:t> </a:t>
            </a: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1023938" lvl="2" indent="-285750">
              <a:spcBef>
                <a:spcPts val="0"/>
              </a:spcBef>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0595631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AFB3-295C-4262-BDC6-3A56F739041A}"/>
              </a:ext>
            </a:extLst>
          </p:cNvPr>
          <p:cNvSpPr>
            <a:spLocks noGrp="1"/>
          </p:cNvSpPr>
          <p:nvPr>
            <p:ph type="title"/>
          </p:nvPr>
        </p:nvSpPr>
        <p:spPr>
          <a:xfrm>
            <a:off x="497058" y="2857500"/>
            <a:ext cx="10972800" cy="1143000"/>
          </a:xfrm>
        </p:spPr>
        <p:txBody>
          <a:bodyPr>
            <a:noAutofit/>
          </a:bodyPr>
          <a:lstStyle/>
          <a:p>
            <a:pPr algn="l"/>
            <a:r>
              <a:rPr lang="en-US" sz="2800" b="1" dirty="0"/>
              <a:t>Organization Structure</a:t>
            </a:r>
            <a:br>
              <a:rPr lang="en-US" sz="2000" dirty="0"/>
            </a:br>
            <a:r>
              <a:rPr lang="en-US" sz="2000" dirty="0"/>
              <a:t>Vice Chair, </a:t>
            </a:r>
            <a:r>
              <a:rPr lang="en-US" sz="2000" b="1" dirty="0"/>
              <a:t>Tools &amp; Resources</a:t>
            </a:r>
            <a:r>
              <a:rPr lang="en-US" sz="2000" dirty="0"/>
              <a:t>: Joe </a:t>
            </a:r>
            <a:r>
              <a:rPr lang="en-US" sz="2000" dirty="0" err="1"/>
              <a:t>DiMisa</a:t>
            </a:r>
            <a:br>
              <a:rPr lang="en-US" sz="2000" dirty="0"/>
            </a:br>
            <a:r>
              <a:rPr lang="en-US" sz="2000" dirty="0"/>
              <a:t>Chair-elect, </a:t>
            </a:r>
            <a:r>
              <a:rPr lang="en-US" sz="2000" b="1" dirty="0"/>
              <a:t>Strategic Direction</a:t>
            </a:r>
            <a:r>
              <a:rPr lang="en-US" sz="2000" dirty="0"/>
              <a:t>: Bobbi Jo Lang</a:t>
            </a:r>
            <a:br>
              <a:rPr lang="en-US" sz="2000" dirty="0"/>
            </a:br>
            <a:r>
              <a:rPr lang="en-US" sz="2000" dirty="0"/>
              <a:t>Vice Chair, </a:t>
            </a:r>
            <a:r>
              <a:rPr lang="en-US" sz="2000" b="1" dirty="0"/>
              <a:t>Military &amp; Government Engagement</a:t>
            </a:r>
            <a:r>
              <a:rPr lang="en-US" sz="2000" dirty="0"/>
              <a:t>: Lee Ann Zelesnikar</a:t>
            </a:r>
            <a:br>
              <a:rPr lang="en-US" sz="2000" dirty="0"/>
            </a:br>
            <a:r>
              <a:rPr lang="en-US" sz="2000" dirty="0"/>
              <a:t>Vice Chairs, </a:t>
            </a:r>
            <a:r>
              <a:rPr lang="en-US" sz="2000" b="1" dirty="0"/>
              <a:t>Diversity, Equity &amp; Inclusion</a:t>
            </a:r>
            <a:r>
              <a:rPr lang="en-US" sz="2000" dirty="0"/>
              <a:t>: Debra Crafter and Elaina Edwards</a:t>
            </a:r>
            <a:br>
              <a:rPr lang="en-US" sz="2000" dirty="0"/>
            </a:br>
            <a:r>
              <a:rPr lang="en-US" sz="2000" dirty="0"/>
              <a:t>Immediate Past Chair, Michael Huffstetler, F.SAME</a:t>
            </a:r>
            <a:br>
              <a:rPr lang="en-US" sz="2000" dirty="0"/>
            </a:br>
            <a:r>
              <a:rPr lang="en-US" sz="2000" dirty="0"/>
              <a:t>Elected Directors: Danielle Barner, John Davis</a:t>
            </a:r>
            <a:br>
              <a:rPr lang="en-US" sz="2000" dirty="0"/>
            </a:br>
            <a:r>
              <a:rPr lang="en-US" sz="2000" dirty="0"/>
              <a:t>Staff Liaison: Jill Murphy</a:t>
            </a:r>
            <a:br>
              <a:rPr lang="en-US" sz="2000" dirty="0"/>
            </a:br>
            <a:br>
              <a:rPr lang="en-US" sz="2000" dirty="0"/>
            </a:br>
            <a:r>
              <a:rPr lang="en-US" sz="2800" b="1" dirty="0"/>
              <a:t>Progress and Outcomes – Summary</a:t>
            </a:r>
            <a:br>
              <a:rPr lang="en-US" sz="2000" dirty="0"/>
            </a:br>
            <a:r>
              <a:rPr lang="en-US" sz="2000" dirty="0"/>
              <a:t>Work Plan Submitted September 2022 – Focus on three main topics</a:t>
            </a:r>
            <a:br>
              <a:rPr lang="en-US" sz="2000" dirty="0"/>
            </a:br>
            <a:r>
              <a:rPr lang="en-US" sz="2000" dirty="0"/>
              <a:t>	</a:t>
            </a:r>
            <a:br>
              <a:rPr lang="en-US" sz="2000" dirty="0"/>
            </a:br>
            <a:br>
              <a:rPr lang="en-US" sz="2000" dirty="0"/>
            </a:br>
            <a:endParaRPr lang="en-US" sz="2000" dirty="0"/>
          </a:p>
        </p:txBody>
      </p:sp>
      <p:sp>
        <p:nvSpPr>
          <p:cNvPr id="3" name="TextBox 2">
            <a:extLst>
              <a:ext uri="{FF2B5EF4-FFF2-40B4-BE49-F238E27FC236}">
                <a16:creationId xmlns:a16="http://schemas.microsoft.com/office/drawing/2014/main" id="{FEB6C56A-9911-4151-BADF-BB6D09547776}"/>
              </a:ext>
            </a:extLst>
          </p:cNvPr>
          <p:cNvSpPr txBox="1"/>
          <p:nvPr/>
        </p:nvSpPr>
        <p:spPr>
          <a:xfrm>
            <a:off x="4504267" y="176578"/>
            <a:ext cx="3370153" cy="646331"/>
          </a:xfrm>
          <a:prstGeom prst="rect">
            <a:avLst/>
          </a:prstGeom>
          <a:noFill/>
        </p:spPr>
        <p:txBody>
          <a:bodyPr wrap="none" rtlCol="0">
            <a:spAutoFit/>
          </a:bodyPr>
          <a:lstStyle/>
          <a:p>
            <a:r>
              <a:rPr lang="en-US" sz="3600" b="1" i="1" dirty="0">
                <a:solidFill>
                  <a:schemeClr val="bg1"/>
                </a:solidFill>
              </a:rPr>
              <a:t>Membership COI</a:t>
            </a:r>
          </a:p>
        </p:txBody>
      </p:sp>
      <p:sp>
        <p:nvSpPr>
          <p:cNvPr id="4" name="TextBox 3">
            <a:extLst>
              <a:ext uri="{FF2B5EF4-FFF2-40B4-BE49-F238E27FC236}">
                <a16:creationId xmlns:a16="http://schemas.microsoft.com/office/drawing/2014/main" id="{01F10313-A777-418D-B0A2-2DC47851D655}"/>
              </a:ext>
            </a:extLst>
          </p:cNvPr>
          <p:cNvSpPr txBox="1"/>
          <p:nvPr/>
        </p:nvSpPr>
        <p:spPr>
          <a:xfrm>
            <a:off x="680224" y="4929494"/>
            <a:ext cx="11229278" cy="1354217"/>
          </a:xfrm>
          <a:prstGeom prst="rect">
            <a:avLst/>
          </a:prstGeom>
          <a:noFill/>
        </p:spPr>
        <p:txBody>
          <a:bodyPr wrap="square" rtlCol="0">
            <a:spAutoFit/>
          </a:bodyPr>
          <a:lstStyle/>
          <a:p>
            <a:pPr marL="342900" indent="-342900">
              <a:buFont typeface="+mj-lt"/>
              <a:buAutoNum type="arabicPeriod"/>
            </a:pPr>
            <a:r>
              <a:rPr lang="en-US" sz="1600" b="1" dirty="0"/>
              <a:t>Execute the DEI Action Plan </a:t>
            </a:r>
            <a:r>
              <a:rPr lang="en-US" sz="1600" dirty="0"/>
              <a:t>and DEI National Plan to fulfill DEI Executive Statement</a:t>
            </a:r>
          </a:p>
          <a:p>
            <a:pPr marL="342900" indent="-342900">
              <a:buFont typeface="+mj-lt"/>
              <a:buAutoNum type="arabicPeriod"/>
            </a:pPr>
            <a:r>
              <a:rPr lang="en-US" sz="1600" dirty="0"/>
              <a:t>Work with National Office </a:t>
            </a:r>
            <a:r>
              <a:rPr lang="en-US" sz="1600" b="1" dirty="0"/>
              <a:t>to educate Posts on benefits and uses of the SAME EMS </a:t>
            </a:r>
            <a:r>
              <a:rPr lang="en-US" sz="1600" dirty="0"/>
              <a:t>leading to more efficient and effective communications throughout SAME community</a:t>
            </a:r>
          </a:p>
          <a:p>
            <a:pPr marL="342900" indent="-342900">
              <a:buFont typeface="+mj-lt"/>
              <a:buAutoNum type="arabicPeriod"/>
            </a:pPr>
            <a:r>
              <a:rPr lang="en-US" sz="1600" dirty="0"/>
              <a:t>Develop a </a:t>
            </a:r>
            <a:r>
              <a:rPr lang="en-US" sz="1600" b="1" dirty="0"/>
              <a:t>portfolio of communications </a:t>
            </a:r>
            <a:r>
              <a:rPr lang="en-US" sz="1600" dirty="0"/>
              <a:t>to reinforce SAME’s impact to the nation across all segments of membership</a:t>
            </a:r>
          </a:p>
          <a:p>
            <a:pPr marL="342900" indent="-342900">
              <a:buFont typeface="+mj-lt"/>
              <a:buAutoNum type="arabicPeriod"/>
            </a:pPr>
            <a:endParaRPr lang="en-US" sz="1600" dirty="0"/>
          </a:p>
        </p:txBody>
      </p:sp>
    </p:spTree>
    <p:extLst>
      <p:ext uri="{BB962C8B-B14F-4D97-AF65-F5344CB8AC3E}">
        <p14:creationId xmlns:p14="http://schemas.microsoft.com/office/powerpoint/2010/main" val="276490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504267" y="176578"/>
            <a:ext cx="3370153" cy="646331"/>
          </a:xfrm>
          <a:prstGeom prst="rect">
            <a:avLst/>
          </a:prstGeom>
          <a:noFill/>
        </p:spPr>
        <p:txBody>
          <a:bodyPr wrap="none" rtlCol="0">
            <a:spAutoFit/>
          </a:bodyPr>
          <a:lstStyle/>
          <a:p>
            <a:r>
              <a:rPr lang="en-US" sz="3600" b="1" i="1" dirty="0">
                <a:solidFill>
                  <a:schemeClr val="bg1"/>
                </a:solidFill>
              </a:rPr>
              <a:t>Membership COI</a:t>
            </a:r>
          </a:p>
        </p:txBody>
      </p:sp>
      <p:sp>
        <p:nvSpPr>
          <p:cNvPr id="4" name="TextBox 3">
            <a:extLst>
              <a:ext uri="{FF2B5EF4-FFF2-40B4-BE49-F238E27FC236}">
                <a16:creationId xmlns:a16="http://schemas.microsoft.com/office/drawing/2014/main" id="{A682F3AF-83CD-467E-BC6E-3E0602F3D4B4}"/>
              </a:ext>
            </a:extLst>
          </p:cNvPr>
          <p:cNvSpPr txBox="1"/>
          <p:nvPr/>
        </p:nvSpPr>
        <p:spPr>
          <a:xfrm>
            <a:off x="234910" y="1276386"/>
            <a:ext cx="1195708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Tools &amp; Resources</a:t>
            </a:r>
          </a:p>
          <a:p>
            <a:pPr marL="742950" lvl="1" indent="-285750">
              <a:buFont typeface="Arial" panose="020B0604020202020204" pitchFamily="34" charset="0"/>
              <a:buChar char="•"/>
            </a:pPr>
            <a:r>
              <a:rPr lang="en-US" dirty="0"/>
              <a:t>Introduction meeting with new chair and comments on work plan	</a:t>
            </a:r>
          </a:p>
          <a:p>
            <a:pPr marL="742950" lvl="1" indent="-285750">
              <a:buFont typeface="Arial" panose="020B0604020202020204" pitchFamily="34" charset="0"/>
              <a:buChar char="•"/>
            </a:pPr>
            <a:r>
              <a:rPr lang="en-US" dirty="0"/>
              <a:t>In Progress</a:t>
            </a:r>
          </a:p>
          <a:p>
            <a:pPr marL="1200150" lvl="2" indent="-285750">
              <a:buFont typeface="Arial" panose="020B0604020202020204" pitchFamily="34" charset="0"/>
              <a:buChar char="•"/>
            </a:pPr>
            <a:r>
              <a:rPr lang="en-US" dirty="0"/>
              <a:t>Small business benefits flyer</a:t>
            </a:r>
          </a:p>
          <a:p>
            <a:pPr marL="1200150" lvl="2" indent="-285750">
              <a:buFont typeface="Arial" panose="020B0604020202020204" pitchFamily="34" charset="0"/>
              <a:buChar char="•"/>
            </a:pPr>
            <a:r>
              <a:rPr lang="en-US" dirty="0"/>
              <a:t>Development of enlisted/guard/reserve guidebook to instruct how post member chairs can reach to these groups</a:t>
            </a:r>
          </a:p>
          <a:p>
            <a:pPr marL="1200150" lvl="2" indent="-285750">
              <a:buFont typeface="Arial" panose="020B0604020202020204" pitchFamily="34" charset="0"/>
              <a:buChar char="•"/>
            </a:pPr>
            <a:r>
              <a:rPr lang="en-US" dirty="0"/>
              <a:t>Tools Subcommittee to get EMS trained</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Strategic Direction</a:t>
            </a:r>
          </a:p>
          <a:p>
            <a:pPr marL="742950" lvl="1" indent="-285750">
              <a:buFont typeface="Arial" panose="020B0604020202020204" pitchFamily="34" charset="0"/>
              <a:buChar char="•"/>
            </a:pPr>
            <a:r>
              <a:rPr lang="en-US" dirty="0"/>
              <a:t>In Progress</a:t>
            </a:r>
          </a:p>
          <a:p>
            <a:pPr marL="1200150" lvl="2" indent="-285750">
              <a:buFont typeface="Arial" panose="020B0604020202020204" pitchFamily="34" charset="0"/>
              <a:buChar char="•"/>
            </a:pPr>
            <a:r>
              <a:rPr lang="en-US" dirty="0"/>
              <a:t>Develop communications plan for:</a:t>
            </a:r>
          </a:p>
          <a:p>
            <a:pPr marL="1657350" lvl="3" indent="-285750">
              <a:buFont typeface="Arial" panose="020B0604020202020204" pitchFamily="34" charset="0"/>
              <a:buChar char="•"/>
            </a:pPr>
            <a:r>
              <a:rPr lang="en-US" dirty="0"/>
              <a:t>rebranding Sustaining Memberships</a:t>
            </a:r>
          </a:p>
          <a:p>
            <a:pPr marL="1657350" lvl="3" indent="-285750">
              <a:buFont typeface="Arial" panose="020B0604020202020204" pitchFamily="34" charset="0"/>
              <a:buChar char="•"/>
            </a:pPr>
            <a:r>
              <a:rPr lang="en-US" dirty="0"/>
              <a:t>strengthening the Membership POC Community</a:t>
            </a:r>
          </a:p>
          <a:p>
            <a:pPr marL="1657350" lvl="3" indent="-285750">
              <a:buFont typeface="Arial" panose="020B0604020202020204" pitchFamily="34" charset="0"/>
              <a:buChar char="•"/>
            </a:pPr>
            <a:r>
              <a:rPr lang="en-US" dirty="0"/>
              <a:t>developing a branding and communication strategy for membership as a whole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1534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1C035-4F4A-4FAF-96A8-8B514FC4C02F}"/>
              </a:ext>
            </a:extLst>
          </p:cNvPr>
          <p:cNvSpPr>
            <a:spLocks noGrp="1"/>
          </p:cNvSpPr>
          <p:nvPr>
            <p:ph type="sldNum" sz="quarter" idx="12"/>
          </p:nvPr>
        </p:nvSpPr>
        <p:spPr/>
        <p:txBody>
          <a:bodyPr/>
          <a:lstStyle/>
          <a:p>
            <a:fld id="{E0FE408E-4D51-6844-889C-4F5A442FF087}" type="slidenum">
              <a:rPr lang="en-US" smtClean="0"/>
              <a:t>8</a:t>
            </a:fld>
            <a:endParaRPr lang="en-US" dirty="0"/>
          </a:p>
        </p:txBody>
      </p:sp>
      <p:pic>
        <p:nvPicPr>
          <p:cNvPr id="4" name="Picture 3">
            <a:extLst>
              <a:ext uri="{FF2B5EF4-FFF2-40B4-BE49-F238E27FC236}">
                <a16:creationId xmlns:a16="http://schemas.microsoft.com/office/drawing/2014/main" id="{0675B3AF-A497-498E-9B28-02DE45A788ED}"/>
              </a:ext>
            </a:extLst>
          </p:cNvPr>
          <p:cNvPicPr>
            <a:picLocks noChangeAspect="1"/>
          </p:cNvPicPr>
          <p:nvPr/>
        </p:nvPicPr>
        <p:blipFill>
          <a:blip r:embed="rId2"/>
          <a:stretch>
            <a:fillRect/>
          </a:stretch>
        </p:blipFill>
        <p:spPr>
          <a:xfrm>
            <a:off x="0" y="1131598"/>
            <a:ext cx="6858000" cy="5010887"/>
          </a:xfrm>
          <a:prstGeom prst="rect">
            <a:avLst/>
          </a:prstGeom>
        </p:spPr>
      </p:pic>
      <p:sp>
        <p:nvSpPr>
          <p:cNvPr id="5" name="TextBox 4">
            <a:extLst>
              <a:ext uri="{FF2B5EF4-FFF2-40B4-BE49-F238E27FC236}">
                <a16:creationId xmlns:a16="http://schemas.microsoft.com/office/drawing/2014/main" id="{11D7D308-835A-4615-8AC6-DE7999D1BDA6}"/>
              </a:ext>
            </a:extLst>
          </p:cNvPr>
          <p:cNvSpPr txBox="1"/>
          <p:nvPr/>
        </p:nvSpPr>
        <p:spPr>
          <a:xfrm>
            <a:off x="4881880" y="1397674"/>
            <a:ext cx="7188200" cy="4062651"/>
          </a:xfrm>
          <a:prstGeom prst="rect">
            <a:avLst/>
          </a:prstGeom>
          <a:noFill/>
        </p:spPr>
        <p:txBody>
          <a:bodyPr wrap="square">
            <a:spAutoFit/>
          </a:bodyPr>
          <a:lstStyle/>
          <a:p>
            <a:r>
              <a:rPr lang="en-US" sz="2000" b="1" u="sng" dirty="0"/>
              <a:t>Internal Controls:</a:t>
            </a:r>
          </a:p>
          <a:p>
            <a:endParaRPr lang="en-US" sz="1400" u="sng" dirty="0"/>
          </a:p>
          <a:p>
            <a:r>
              <a:rPr lang="en-US" sz="1400" u="sng" dirty="0"/>
              <a:t>Material Weaknesses</a:t>
            </a:r>
            <a:r>
              <a:rPr lang="en-US" sz="1400" dirty="0"/>
              <a:t>:</a:t>
            </a:r>
          </a:p>
          <a:p>
            <a:r>
              <a:rPr lang="en-US" sz="1400" dirty="0"/>
              <a:t>	- Accounts receivable reconciliation: not routinely reconciled  </a:t>
            </a:r>
          </a:p>
          <a:p>
            <a:r>
              <a:rPr lang="en-US" sz="1400" dirty="0"/>
              <a:t>		Recommendation: Reconcile monthly and assess collectability </a:t>
            </a:r>
          </a:p>
          <a:p>
            <a:r>
              <a:rPr lang="en-US" sz="1400" dirty="0"/>
              <a:t>	- Credit Card: Will Hoffman’s credit card was used (valid use) 3 months after he departed </a:t>
            </a:r>
          </a:p>
          <a:p>
            <a:r>
              <a:rPr lang="en-US" sz="1400" dirty="0"/>
              <a:t>		Recommendation: Add to exit checklist </a:t>
            </a:r>
          </a:p>
          <a:p>
            <a:r>
              <a:rPr lang="en-US" sz="1400" dirty="0"/>
              <a:t>	- Post Funds: Omaha Post (AP for $20,000) since 2020</a:t>
            </a:r>
          </a:p>
          <a:p>
            <a:r>
              <a:rPr lang="en-US" sz="1400" dirty="0"/>
              <a:t>		Recommendation: reconcile GL accounts with supporting documentation</a:t>
            </a:r>
          </a:p>
          <a:p>
            <a:r>
              <a:rPr lang="en-US" sz="1400" dirty="0"/>
              <a:t>		</a:t>
            </a:r>
          </a:p>
          <a:p>
            <a:r>
              <a:rPr lang="en-US" sz="1400" u="sng" dirty="0"/>
              <a:t>Significant Deficiency</a:t>
            </a:r>
            <a:r>
              <a:rPr lang="en-US" sz="1400" dirty="0"/>
              <a:t>:</a:t>
            </a:r>
          </a:p>
          <a:p>
            <a:r>
              <a:rPr lang="en-US" sz="1400" dirty="0"/>
              <a:t>	- Accounting for Sale of Century House: Settlement charges ($104,000) improperly recorded as </a:t>
            </a:r>
          </a:p>
          <a:p>
            <a:r>
              <a:rPr lang="en-US" sz="1400" dirty="0"/>
              <a:t>		expense versus offset to gain of sale.</a:t>
            </a:r>
          </a:p>
          <a:p>
            <a:endParaRPr lang="en-US" sz="1400" dirty="0"/>
          </a:p>
          <a:p>
            <a:r>
              <a:rPr lang="en-US" sz="1400" u="sng" dirty="0"/>
              <a:t>Other Matter</a:t>
            </a:r>
            <a:r>
              <a:rPr lang="en-US" sz="1400" dirty="0"/>
              <a:t>:</a:t>
            </a:r>
          </a:p>
          <a:p>
            <a:r>
              <a:rPr lang="en-US" sz="1400" dirty="0"/>
              <a:t>	- Unused Bank accounts: Pentagon Federal Credit Union account with no activity</a:t>
            </a:r>
          </a:p>
          <a:p>
            <a:r>
              <a:rPr lang="en-US" sz="1400" dirty="0"/>
              <a:t>		Recommendation: Close unused accounts </a:t>
            </a:r>
          </a:p>
        </p:txBody>
      </p:sp>
      <p:sp>
        <p:nvSpPr>
          <p:cNvPr id="6" name="TextBox 5">
            <a:extLst>
              <a:ext uri="{FF2B5EF4-FFF2-40B4-BE49-F238E27FC236}">
                <a16:creationId xmlns:a16="http://schemas.microsoft.com/office/drawing/2014/main" id="{BBF25D2C-534C-4DB9-8187-923FA05A9DEB}"/>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2021 Audit</a:t>
            </a:r>
          </a:p>
        </p:txBody>
      </p:sp>
    </p:spTree>
    <p:extLst>
      <p:ext uri="{BB962C8B-B14F-4D97-AF65-F5344CB8AC3E}">
        <p14:creationId xmlns:p14="http://schemas.microsoft.com/office/powerpoint/2010/main" val="2119105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504267" y="176578"/>
            <a:ext cx="3370153" cy="646331"/>
          </a:xfrm>
          <a:prstGeom prst="rect">
            <a:avLst/>
          </a:prstGeom>
          <a:noFill/>
        </p:spPr>
        <p:txBody>
          <a:bodyPr wrap="none" rtlCol="0">
            <a:spAutoFit/>
          </a:bodyPr>
          <a:lstStyle/>
          <a:p>
            <a:r>
              <a:rPr lang="en-US" sz="3600" b="1" i="1" dirty="0">
                <a:solidFill>
                  <a:schemeClr val="bg1"/>
                </a:solidFill>
              </a:rPr>
              <a:t>Membership COI</a:t>
            </a:r>
          </a:p>
        </p:txBody>
      </p:sp>
      <p:sp>
        <p:nvSpPr>
          <p:cNvPr id="4" name="TextBox 3">
            <a:extLst>
              <a:ext uri="{FF2B5EF4-FFF2-40B4-BE49-F238E27FC236}">
                <a16:creationId xmlns:a16="http://schemas.microsoft.com/office/drawing/2014/main" id="{A682F3AF-83CD-467E-BC6E-3E0602F3D4B4}"/>
              </a:ext>
            </a:extLst>
          </p:cNvPr>
          <p:cNvSpPr txBox="1"/>
          <p:nvPr/>
        </p:nvSpPr>
        <p:spPr>
          <a:xfrm>
            <a:off x="546410" y="1271239"/>
            <a:ext cx="10765057" cy="4247317"/>
          </a:xfrm>
          <a:prstGeom prst="rect">
            <a:avLst/>
          </a:prstGeom>
          <a:noFill/>
        </p:spPr>
        <p:txBody>
          <a:bodyPr wrap="square" rtlCol="0">
            <a:spAutoFit/>
          </a:bodyPr>
          <a:lstStyle/>
          <a:p>
            <a:pPr marL="285750" indent="-285750">
              <a:buFont typeface="Arial" panose="020B0604020202020204" pitchFamily="34" charset="0"/>
              <a:buChar char="•"/>
            </a:pPr>
            <a:r>
              <a:rPr lang="en-US" sz="1800" dirty="0"/>
              <a:t>Military &amp; Government Engagement </a:t>
            </a:r>
          </a:p>
          <a:p>
            <a:pPr marL="742950" lvl="1" indent="-2857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In progress</a:t>
            </a:r>
          </a:p>
          <a:p>
            <a:pPr marL="1200150" lvl="2" indent="-285750">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developing a list of certified mentors for IGE events and adding information on how to leverage IGE to build membership </a:t>
            </a:r>
          </a:p>
          <a:p>
            <a:pPr marL="1200150" lvl="2" indent="-285750">
              <a:buFont typeface="Arial" panose="020B0604020202020204" pitchFamily="34" charset="0"/>
              <a:buChar char="•"/>
            </a:pPr>
            <a:r>
              <a:rPr lang="en-US" dirty="0">
                <a:effectLst/>
                <a:latin typeface="Calibri" panose="020F0502020204030204" pitchFamily="34" charset="0"/>
                <a:ea typeface="Times New Roman" panose="02020603050405020304" pitchFamily="18" charset="0"/>
              </a:rPr>
              <a:t>working with members of the enlisted COI and Military/Government subcommittee to develop a list of perceived barriers and their solutions to encourage government membership </a:t>
            </a:r>
            <a:endParaRPr lang="en-US" dirty="0">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Diversity, Equity &amp; Inclusion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Progress</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Small business benefits flyer</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Development of enlisted/guard/reserve guidebook to instruct how post member chairs can reach to these groups</a:t>
            </a:r>
          </a:p>
          <a:p>
            <a:pPr marR="0" lvl="2" algn="l" defTabSz="457200" rtl="0" eaLnBrk="1" fontAlgn="auto" latinLnBrk="0" hangingPunct="1">
              <a:lnSpc>
                <a:spcPct val="100000"/>
              </a:lnSpc>
              <a:spcBef>
                <a:spcPts val="0"/>
              </a:spcBef>
              <a:spcAft>
                <a:spcPts val="0"/>
              </a:spcAft>
              <a:buClrTx/>
              <a:buSzTx/>
              <a:tabLst/>
              <a:defRP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51040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B825F-7747-4240-9AB3-6EB7AE45970F}"/>
              </a:ext>
            </a:extLst>
          </p:cNvPr>
          <p:cNvSpPr txBox="1"/>
          <p:nvPr/>
        </p:nvSpPr>
        <p:spPr>
          <a:xfrm>
            <a:off x="4504267" y="176578"/>
            <a:ext cx="3370153" cy="646331"/>
          </a:xfrm>
          <a:prstGeom prst="rect">
            <a:avLst/>
          </a:prstGeom>
          <a:noFill/>
        </p:spPr>
        <p:txBody>
          <a:bodyPr wrap="none" rtlCol="0">
            <a:spAutoFit/>
          </a:bodyPr>
          <a:lstStyle/>
          <a:p>
            <a:r>
              <a:rPr lang="en-US" sz="3600" b="1" i="1" dirty="0">
                <a:solidFill>
                  <a:schemeClr val="bg1"/>
                </a:solidFill>
              </a:rPr>
              <a:t>Membership COI</a:t>
            </a:r>
          </a:p>
        </p:txBody>
      </p:sp>
      <p:sp>
        <p:nvSpPr>
          <p:cNvPr id="4" name="TextBox 3">
            <a:extLst>
              <a:ext uri="{FF2B5EF4-FFF2-40B4-BE49-F238E27FC236}">
                <a16:creationId xmlns:a16="http://schemas.microsoft.com/office/drawing/2014/main" id="{A682F3AF-83CD-467E-BC6E-3E0602F3D4B4}"/>
              </a:ext>
            </a:extLst>
          </p:cNvPr>
          <p:cNvSpPr txBox="1"/>
          <p:nvPr/>
        </p:nvSpPr>
        <p:spPr>
          <a:xfrm>
            <a:off x="577915" y="1271239"/>
            <a:ext cx="10765057" cy="5909310"/>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Calibri" panose="020F0502020204030204" pitchFamily="34" charset="0"/>
                <a:cs typeface="Calibri" panose="020F0502020204030204" pitchFamily="34" charset="0"/>
              </a:rPr>
              <a:t>What’s Next - Diversity, Equity &amp; Inclusion</a:t>
            </a:r>
          </a:p>
          <a:p>
            <a:pPr marL="285750" indent="-285750">
              <a:buFont typeface="Arial" panose="020B0604020202020204" pitchFamily="34" charset="0"/>
              <a:buChar char="•"/>
            </a:pPr>
            <a:endParaRPr lang="en-US" sz="1600" b="1"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600" b="1" dirty="0">
                <a:highlight>
                  <a:srgbClr val="FFFF00"/>
                </a:highlight>
                <a:latin typeface="Calibri" panose="020F0502020204030204" pitchFamily="34" charset="0"/>
                <a:cs typeface="Calibri" panose="020F0502020204030204" pitchFamily="34" charset="0"/>
              </a:rPr>
              <a:t>DEI Training session - PLW 2022</a:t>
            </a:r>
          </a:p>
          <a:p>
            <a:pPr marL="1200150" lvl="2"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DEI PowerPoint Training Presentation on “Cultivating A Sense of Belonging” is posted on PLW 2022 web page. A video of the aforementioned training was recorded as part of </a:t>
            </a:r>
            <a:r>
              <a:rPr lang="en-US" sz="1600" dirty="0">
                <a:solidFill>
                  <a:prstClr val="black"/>
                </a:solidFill>
                <a:latin typeface="Calibri" panose="020F0502020204030204" pitchFamily="34" charset="0"/>
                <a:cs typeface="Calibri" panose="020F0502020204030204" pitchFamily="34" charset="0"/>
              </a:rPr>
              <a:t>the training bundle.                                              </a:t>
            </a:r>
            <a:r>
              <a:rPr lang="en-US" sz="1600" dirty="0">
                <a:solidFill>
                  <a:srgbClr val="0070C0"/>
                </a:solidFill>
                <a:latin typeface="Calibri" panose="020F0502020204030204" pitchFamily="34" charset="0"/>
                <a:cs typeface="Calibri" panose="020F0502020204030204" pitchFamily="34" charset="0"/>
              </a:rPr>
              <a:t>*</a:t>
            </a:r>
            <a:r>
              <a:rPr lang="en-US" sz="1600" i="1" dirty="0">
                <a:solidFill>
                  <a:srgbClr val="0070C0"/>
                </a:solidFill>
                <a:latin typeface="Calibri" panose="020F0502020204030204" pitchFamily="34" charset="0"/>
                <a:cs typeface="Calibri" panose="020F0502020204030204" pitchFamily="34" charset="0"/>
              </a:rPr>
              <a:t>Content</a:t>
            </a:r>
            <a:r>
              <a:rPr kumimoji="0" lang="en-US" sz="1600" b="0" i="1"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will be posted to the PLW web page as well as the National Office continues with content migration into its new system </a:t>
            </a:r>
            <a:r>
              <a:rPr lang="en-US" sz="1600" i="1" dirty="0">
                <a:solidFill>
                  <a:srgbClr val="0070C0"/>
                </a:solidFill>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sz="1600" b="1" dirty="0">
                <a:highlight>
                  <a:srgbClr val="FFFF00"/>
                </a:highlight>
                <a:latin typeface="Calibri" panose="020F0502020204030204" pitchFamily="34" charset="0"/>
                <a:cs typeface="Calibri" panose="020F0502020204030204" pitchFamily="34" charset="0"/>
              </a:rPr>
              <a:t>DEI  Communications - PLW Reference Guide</a:t>
            </a:r>
          </a:p>
          <a:p>
            <a:pPr marL="1200150" lvl="2"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DEI Commitment Statement and DEI National Plan have been incorporated into the document referenced above (pages 11 -14)  </a:t>
            </a:r>
            <a:r>
              <a:rPr lang="en-US" sz="1600" dirty="0">
                <a:solidFill>
                  <a:prstClr val="black"/>
                </a:solidFill>
                <a:latin typeface="Calibri" panose="020F0502020204030204" pitchFamily="34" charset="0"/>
                <a:cs typeface="Calibri" panose="020F0502020204030204" pitchFamily="34" charset="0"/>
              </a:rPr>
              <a:t> </a:t>
            </a:r>
          </a:p>
          <a:p>
            <a:pPr marL="742950" lvl="1" indent="-285750">
              <a:buFont typeface="Arial" panose="020B0604020202020204" pitchFamily="34" charset="0"/>
              <a:buChar char="•"/>
            </a:pPr>
            <a:r>
              <a:rPr lang="en-US" sz="1600" b="1" dirty="0">
                <a:highlight>
                  <a:srgbClr val="FFFF00"/>
                </a:highlight>
                <a:latin typeface="Calibri" panose="020F0502020204030204" pitchFamily="34" charset="0"/>
                <a:cs typeface="Calibri" panose="020F0502020204030204" pitchFamily="34" charset="0"/>
              </a:rPr>
              <a:t>DEI Toolkit Development:</a:t>
            </a:r>
            <a:endParaRPr lang="en-US" sz="1600" b="1" dirty="0">
              <a:solidFill>
                <a:prstClr val="black"/>
              </a:solidFill>
              <a:highlight>
                <a:srgbClr val="FFFF00"/>
              </a:highlight>
              <a:latin typeface="Calibri" panose="020F0502020204030204" pitchFamily="34" charset="0"/>
              <a:cs typeface="Calibri" panose="020F0502020204030204" pitchFamily="34" charset="0"/>
            </a:endParaRPr>
          </a:p>
          <a:p>
            <a:pPr marL="1200150" lvl="2" indent="-28575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PowerPoint Micro Trainings have been created:</a:t>
            </a:r>
          </a:p>
          <a:p>
            <a:pPr marL="1657350" lvl="3" indent="-285750">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“Fostering an Inclusive Climate”</a:t>
            </a:r>
          </a:p>
          <a:p>
            <a:pPr marL="1657350" lvl="3" indent="-285750">
              <a:buFont typeface="Arial" panose="020B0604020202020204" pitchFamily="34" charset="0"/>
              <a:buChar char="•"/>
              <a:defRPr/>
            </a:pPr>
            <a:r>
              <a:rPr lang="en-US" sz="1600" dirty="0">
                <a:solidFill>
                  <a:prstClr val="black"/>
                </a:solidFill>
                <a:latin typeface="Calibri" panose="020F0502020204030204" pitchFamily="34" charset="0"/>
                <a:cs typeface="Calibri" panose="020F0502020204030204" pitchFamily="34" charset="0"/>
              </a:rPr>
              <a:t>“Cultural Competency”</a:t>
            </a:r>
          </a:p>
          <a:p>
            <a:pPr marR="0" lvl="2" algn="l" defTabSz="457200" rtl="0" eaLnBrk="1" fontAlgn="auto" latinLnBrk="0" hangingPunct="1">
              <a:lnSpc>
                <a:spcPct val="100000"/>
              </a:lnSpc>
              <a:spcBef>
                <a:spcPts val="0"/>
              </a:spcBef>
              <a:spcAft>
                <a:spcPts val="0"/>
              </a:spcAft>
              <a:buClrTx/>
              <a:buSzTx/>
              <a:tabLst/>
              <a:defRPr/>
            </a:pPr>
            <a:r>
              <a:rPr kumimoji="0" lang="en-US" sz="1600" b="0" i="1"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*Content will be posted to the web page as the National Office continues with content migration into its new system</a:t>
            </a:r>
          </a:p>
          <a:p>
            <a:pPr marL="742950" lvl="1" indent="-285750">
              <a:buFont typeface="Arial" panose="020B0604020202020204" pitchFamily="34" charset="0"/>
              <a:buChar char="•"/>
            </a:pPr>
            <a:r>
              <a:rPr lang="en-US" sz="1600" b="1" dirty="0">
                <a:highlight>
                  <a:srgbClr val="FFFF00"/>
                </a:highlight>
                <a:latin typeface="Calibri" panose="020F0502020204030204" pitchFamily="34" charset="0"/>
                <a:cs typeface="Calibri" panose="020F0502020204030204" pitchFamily="34" charset="0"/>
              </a:rPr>
              <a:t>SAME Bylaws 2022 - DEI </a:t>
            </a:r>
          </a:p>
          <a:p>
            <a:pPr marL="1657350" lvl="3" indent="-285750">
              <a:buFont typeface="Arial" panose="020B0604020202020204" pitchFamily="34" charset="0"/>
              <a:buChar cha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DEI Mission Statement was approved and incorporated into the bylaws under Article XI: General Policy and Procedure (Item 3 – pages 8-9)</a:t>
            </a:r>
            <a:endParaRPr lang="en-US" sz="1600" dirty="0">
              <a:solidFill>
                <a:prstClr val="black"/>
              </a:solidFill>
              <a:latin typeface="Calibri" panose="020F0502020204030204" pitchFamily="34" charset="0"/>
              <a:cs typeface="Calibri" panose="020F0502020204030204" pitchFamily="34" charset="0"/>
            </a:endParaRPr>
          </a:p>
          <a:p>
            <a:pPr marR="0" lvl="2" algn="l" defTabSz="4572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Calibri"/>
              <a:ea typeface="+mn-ea"/>
              <a:cs typeface="+mn-cs"/>
            </a:endParaRP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88999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812893"/>
            <a:ext cx="10972800" cy="1143000"/>
          </a:xfrm>
        </p:spPr>
        <p:txBody>
          <a:bodyPr>
            <a:normAutofit/>
          </a:bodyPr>
          <a:lstStyle/>
          <a:p>
            <a:r>
              <a:rPr lang="en-US" dirty="0"/>
              <a:t>Consent Agenda Approved</a:t>
            </a:r>
            <a:endParaRPr lang="en-US" sz="2200" dirty="0"/>
          </a:p>
        </p:txBody>
      </p:sp>
      <p:sp>
        <p:nvSpPr>
          <p:cNvPr id="4" name="Date Placeholder 3">
            <a:extLst>
              <a:ext uri="{FF2B5EF4-FFF2-40B4-BE49-F238E27FC236}">
                <a16:creationId xmlns:a16="http://schemas.microsoft.com/office/drawing/2014/main" id="{9136A9EA-35A5-43FB-ACE2-F58297A98582}"/>
              </a:ext>
            </a:extLst>
          </p:cNvPr>
          <p:cNvSpPr>
            <a:spLocks noGrp="1"/>
          </p:cNvSpPr>
          <p:nvPr>
            <p:ph type="dt" sz="half" idx="10"/>
          </p:nvPr>
        </p:nvSpPr>
        <p:spPr/>
        <p:txBody>
          <a:bodyPr/>
          <a:lstStyle/>
          <a:p>
            <a:fld id="{1A3EF662-6A84-4870-BDC3-8790DC9C3A38}" type="datetime1">
              <a:rPr lang="en-US" smtClean="0"/>
              <a:t>11/10/2022</a:t>
            </a:fld>
            <a:endParaRPr lang="en-US"/>
          </a:p>
        </p:txBody>
      </p:sp>
      <p:sp>
        <p:nvSpPr>
          <p:cNvPr id="5" name="Slide Number Placeholder 4">
            <a:extLst>
              <a:ext uri="{FF2B5EF4-FFF2-40B4-BE49-F238E27FC236}">
                <a16:creationId xmlns:a16="http://schemas.microsoft.com/office/drawing/2014/main" id="{070138D9-FA5D-4493-A1D6-7ABD77532A42}"/>
              </a:ext>
            </a:extLst>
          </p:cNvPr>
          <p:cNvSpPr>
            <a:spLocks noGrp="1"/>
          </p:cNvSpPr>
          <p:nvPr>
            <p:ph type="sldNum" sz="quarter" idx="12"/>
          </p:nvPr>
        </p:nvSpPr>
        <p:spPr/>
        <p:txBody>
          <a:bodyPr/>
          <a:lstStyle/>
          <a:p>
            <a:fld id="{E0FE408E-4D51-6844-889C-4F5A442FF087}" type="slidenum">
              <a:rPr lang="en-US" smtClean="0"/>
              <a:t>82</a:t>
            </a:fld>
            <a:endParaRPr lang="en-US"/>
          </a:p>
        </p:txBody>
      </p:sp>
      <p:sp>
        <p:nvSpPr>
          <p:cNvPr id="9" name="TextBox 8">
            <a:extLst>
              <a:ext uri="{FF2B5EF4-FFF2-40B4-BE49-F238E27FC236}">
                <a16:creationId xmlns:a16="http://schemas.microsoft.com/office/drawing/2014/main" id="{12E8C761-E79C-4BDB-91D3-C8A37DFBC04C}"/>
              </a:ext>
            </a:extLst>
          </p:cNvPr>
          <p:cNvSpPr txBox="1"/>
          <p:nvPr/>
        </p:nvSpPr>
        <p:spPr>
          <a:xfrm>
            <a:off x="1614310" y="2156178"/>
            <a:ext cx="7382934" cy="304698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Foundation Bylaws Updates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err="1">
                <a:effectLst/>
                <a:latin typeface="Calibri" panose="020F0502020204030204" pitchFamily="34" charset="0"/>
                <a:ea typeface="Times New Roman" panose="02020603050405020304" pitchFamily="18" charset="0"/>
              </a:rPr>
              <a:t>DelMarVa</a:t>
            </a:r>
            <a:r>
              <a:rPr lang="en-US" sz="2400" dirty="0">
                <a:effectLst/>
                <a:latin typeface="Calibri" panose="020F0502020204030204" pitchFamily="34" charset="0"/>
                <a:ea typeface="Times New Roman" panose="02020603050405020304" pitchFamily="18" charset="0"/>
              </a:rPr>
              <a:t> Post Closure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NY Capital Region Post Closure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International COI Sunset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BOD Meeting Minutes May 2022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XC Meeting Minutes August 2022				 31/31</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Foundation Meeting Minutes May 2022		 31/31</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Foundation Meeting Minutes June 2022		 31/31</a:t>
            </a:r>
            <a:endParaRPr lang="en-US" sz="2400" b="1" dirty="0">
              <a:solidFill>
                <a:srgbClr val="000000"/>
              </a:solidFill>
            </a:endParaRPr>
          </a:p>
        </p:txBody>
      </p:sp>
    </p:spTree>
    <p:extLst>
      <p:ext uri="{BB962C8B-B14F-4D97-AF65-F5344CB8AC3E}">
        <p14:creationId xmlns:p14="http://schemas.microsoft.com/office/powerpoint/2010/main" val="1050822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72871" y="2345620"/>
            <a:ext cx="6714330" cy="2166760"/>
          </a:xfrm>
        </p:spPr>
        <p:txBody>
          <a:bodyPr>
            <a:normAutofit fontScale="77500" lnSpcReduction="20000"/>
          </a:bodyPr>
          <a:lstStyle/>
          <a:p>
            <a:r>
              <a:rPr lang="en-US" sz="5700" b="1" dirty="0">
                <a:solidFill>
                  <a:schemeClr val="tx1"/>
                </a:solidFill>
              </a:rPr>
              <a:t>President’s Closing Remarks</a:t>
            </a:r>
          </a:p>
          <a:p>
            <a:endParaRPr lang="en-US" sz="5400" dirty="0">
              <a:solidFill>
                <a:schemeClr val="tx1"/>
              </a:solidFill>
            </a:endParaRPr>
          </a:p>
          <a:p>
            <a:r>
              <a:rPr lang="en-US" sz="4600" dirty="0">
                <a:solidFill>
                  <a:schemeClr val="tx1"/>
                </a:solidFill>
              </a:rPr>
              <a:t>Cindy Lincicome</a:t>
            </a:r>
          </a:p>
        </p:txBody>
      </p:sp>
      <p:pic>
        <p:nvPicPr>
          <p:cNvPr id="5" name="Picture 4">
            <a:extLst>
              <a:ext uri="{FF2B5EF4-FFF2-40B4-BE49-F238E27FC236}">
                <a16:creationId xmlns:a16="http://schemas.microsoft.com/office/drawing/2014/main" id="{23FFBE5C-688D-41A1-A2B3-5C88CB287544}"/>
              </a:ext>
            </a:extLst>
          </p:cNvPr>
          <p:cNvPicPr>
            <a:picLocks noChangeAspect="1"/>
          </p:cNvPicPr>
          <p:nvPr/>
        </p:nvPicPr>
        <p:blipFill rotWithShape="1">
          <a:blip r:embed="rId2"/>
          <a:srcRect t="10054" b="10054"/>
          <a:stretch/>
        </p:blipFill>
        <p:spPr>
          <a:xfrm>
            <a:off x="158044" y="1004003"/>
            <a:ext cx="4854415" cy="5171019"/>
          </a:xfrm>
          <a:prstGeom prst="rect">
            <a:avLst/>
          </a:prstGeom>
        </p:spPr>
      </p:pic>
    </p:spTree>
    <p:extLst>
      <p:ext uri="{BB962C8B-B14F-4D97-AF65-F5344CB8AC3E}">
        <p14:creationId xmlns:p14="http://schemas.microsoft.com/office/powerpoint/2010/main" val="7153133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812893"/>
            <a:ext cx="10972800" cy="1143000"/>
          </a:xfrm>
        </p:spPr>
        <p:txBody>
          <a:bodyPr>
            <a:normAutofit/>
          </a:bodyPr>
          <a:lstStyle/>
          <a:p>
            <a:r>
              <a:rPr lang="en-US" dirty="0"/>
              <a:t>Booth Assignments</a:t>
            </a:r>
            <a:endParaRPr lang="en-US" sz="2200" dirty="0"/>
          </a:p>
        </p:txBody>
      </p:sp>
      <p:sp>
        <p:nvSpPr>
          <p:cNvPr id="4" name="Date Placeholder 3">
            <a:extLst>
              <a:ext uri="{FF2B5EF4-FFF2-40B4-BE49-F238E27FC236}">
                <a16:creationId xmlns:a16="http://schemas.microsoft.com/office/drawing/2014/main" id="{9136A9EA-35A5-43FB-ACE2-F58297A98582}"/>
              </a:ext>
            </a:extLst>
          </p:cNvPr>
          <p:cNvSpPr>
            <a:spLocks noGrp="1"/>
          </p:cNvSpPr>
          <p:nvPr>
            <p:ph type="dt" sz="half" idx="10"/>
          </p:nvPr>
        </p:nvSpPr>
        <p:spPr/>
        <p:txBody>
          <a:bodyPr/>
          <a:lstStyle/>
          <a:p>
            <a:fld id="{1A3EF662-6A84-4870-BDC3-8790DC9C3A38}" type="datetime1">
              <a:rPr lang="en-US" smtClean="0"/>
              <a:t>11/10/2022</a:t>
            </a:fld>
            <a:endParaRPr lang="en-US"/>
          </a:p>
        </p:txBody>
      </p:sp>
      <p:sp>
        <p:nvSpPr>
          <p:cNvPr id="5" name="Slide Number Placeholder 4">
            <a:extLst>
              <a:ext uri="{FF2B5EF4-FFF2-40B4-BE49-F238E27FC236}">
                <a16:creationId xmlns:a16="http://schemas.microsoft.com/office/drawing/2014/main" id="{070138D9-FA5D-4493-A1D6-7ABD77532A42}"/>
              </a:ext>
            </a:extLst>
          </p:cNvPr>
          <p:cNvSpPr>
            <a:spLocks noGrp="1"/>
          </p:cNvSpPr>
          <p:nvPr>
            <p:ph type="sldNum" sz="quarter" idx="12"/>
          </p:nvPr>
        </p:nvSpPr>
        <p:spPr/>
        <p:txBody>
          <a:bodyPr/>
          <a:lstStyle/>
          <a:p>
            <a:fld id="{E0FE408E-4D51-6844-889C-4F5A442FF087}" type="slidenum">
              <a:rPr lang="en-US" smtClean="0"/>
              <a:t>84</a:t>
            </a:fld>
            <a:endParaRPr lang="en-US"/>
          </a:p>
        </p:txBody>
      </p:sp>
      <p:sp>
        <p:nvSpPr>
          <p:cNvPr id="9" name="TextBox 8">
            <a:extLst>
              <a:ext uri="{FF2B5EF4-FFF2-40B4-BE49-F238E27FC236}">
                <a16:creationId xmlns:a16="http://schemas.microsoft.com/office/drawing/2014/main" id="{12E8C761-E79C-4BDB-91D3-C8A37DFBC04C}"/>
              </a:ext>
            </a:extLst>
          </p:cNvPr>
          <p:cNvSpPr txBox="1"/>
          <p:nvPr/>
        </p:nvSpPr>
        <p:spPr>
          <a:xfrm>
            <a:off x="914398" y="2156178"/>
            <a:ext cx="9866489" cy="304698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You should have an envelope with your assignments and questions.</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Visit your booths and NETWORK!</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Return the index cards to the SAME Booth.  </a:t>
            </a:r>
          </a:p>
          <a:p>
            <a:pPr marL="342900" marR="0" lvl="0" indent="-342900">
              <a:spcBef>
                <a:spcPts val="0"/>
              </a:spcBef>
              <a:spcAft>
                <a:spcPts val="0"/>
              </a:spcAft>
              <a:buFont typeface="Symbol" panose="05050102010706020507" pitchFamily="18" charset="2"/>
              <a:buChar char=""/>
            </a:pPr>
            <a:r>
              <a:rPr lang="en-US" sz="2400" dirty="0">
                <a:latin typeface="Calibri" panose="020F0502020204030204" pitchFamily="34" charset="0"/>
                <a:ea typeface="Times New Roman" panose="02020603050405020304" pitchFamily="18" charset="0"/>
              </a:rPr>
              <a:t>Don’t leave without getting your drink ticket!</a:t>
            </a:r>
          </a:p>
          <a:p>
            <a:pPr marL="342900" marR="0" lvl="0" indent="-342900">
              <a:spcBef>
                <a:spcPts val="0"/>
              </a:spcBef>
              <a:spcAft>
                <a:spcPts val="0"/>
              </a:spcAft>
              <a:buFont typeface="Symbol" panose="05050102010706020507" pitchFamily="18" charset="2"/>
              <a:buChar char=""/>
            </a:pPr>
            <a:endParaRPr lang="en-US" sz="2400" dirty="0">
              <a:effectLst/>
              <a:latin typeface="Calibri" panose="020F0502020204030204" pitchFamily="34" charset="0"/>
              <a:ea typeface="Times New Roman" panose="02020603050405020304" pitchFamily="18" charset="0"/>
            </a:endParaRPr>
          </a:p>
          <a:p>
            <a:pPr marR="0" lvl="0">
              <a:spcBef>
                <a:spcPts val="0"/>
              </a:spcBef>
              <a:spcAft>
                <a:spcPts val="0"/>
              </a:spcAft>
            </a:pPr>
            <a:r>
              <a:rPr lang="en-US" sz="2400" dirty="0">
                <a:latin typeface="Calibri" panose="020F0502020204030204" pitchFamily="34" charset="0"/>
                <a:ea typeface="Times New Roman" panose="02020603050405020304" pitchFamily="18" charset="0"/>
              </a:rPr>
              <a:t>Foundation Board &amp; Volunteers, as well as many Fellow volunteers are assisting the board this year due to the volume of booths.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2400" b="1" dirty="0">
              <a:solidFill>
                <a:srgbClr val="000000"/>
              </a:solidFill>
            </a:endParaRPr>
          </a:p>
        </p:txBody>
      </p:sp>
    </p:spTree>
    <p:extLst>
      <p:ext uri="{BB962C8B-B14F-4D97-AF65-F5344CB8AC3E}">
        <p14:creationId xmlns:p14="http://schemas.microsoft.com/office/powerpoint/2010/main" val="12393209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724399" y="-3538769"/>
            <a:ext cx="2743200" cy="10174148"/>
          </a:xfrm>
        </p:spPr>
        <p:txBody>
          <a:bodyPr>
            <a:normAutofit/>
          </a:bodyPr>
          <a:lstStyle/>
          <a:p>
            <a:r>
              <a:rPr lang="en-US" sz="4000" b="1" dirty="0"/>
              <a:t>President’s Reception</a:t>
            </a:r>
            <a:br>
              <a:rPr lang="en-US" sz="4000" b="1" dirty="0"/>
            </a:br>
            <a:r>
              <a:rPr lang="en-US" sz="4000" b="1" dirty="0"/>
              <a:t>Davidson Ballroom Foyer, 5:30 pm</a:t>
            </a:r>
          </a:p>
        </p:txBody>
      </p:sp>
      <p:pic>
        <p:nvPicPr>
          <p:cNvPr id="4" name="Picture 3">
            <a:extLst>
              <a:ext uri="{FF2B5EF4-FFF2-40B4-BE49-F238E27FC236}">
                <a16:creationId xmlns:a16="http://schemas.microsoft.com/office/drawing/2014/main" id="{CE262163-96E9-DEB9-368A-16877795C95F}"/>
              </a:ext>
            </a:extLst>
          </p:cNvPr>
          <p:cNvPicPr>
            <a:picLocks noChangeAspect="1"/>
          </p:cNvPicPr>
          <p:nvPr/>
        </p:nvPicPr>
        <p:blipFill>
          <a:blip r:embed="rId2"/>
          <a:stretch>
            <a:fillRect/>
          </a:stretch>
        </p:blipFill>
        <p:spPr>
          <a:xfrm>
            <a:off x="4203006" y="2174462"/>
            <a:ext cx="3785987" cy="3751776"/>
          </a:xfrm>
          <a:prstGeom prst="rect">
            <a:avLst/>
          </a:prstGeom>
        </p:spPr>
      </p:pic>
    </p:spTree>
    <p:extLst>
      <p:ext uri="{BB962C8B-B14F-4D97-AF65-F5344CB8AC3E}">
        <p14:creationId xmlns:p14="http://schemas.microsoft.com/office/powerpoint/2010/main" val="267367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C06FE8-204C-4B52-82D2-81DD53C89CBE}"/>
              </a:ext>
            </a:extLst>
          </p:cNvPr>
          <p:cNvSpPr>
            <a:spLocks noGrp="1"/>
          </p:cNvSpPr>
          <p:nvPr>
            <p:ph type="sldNum" sz="quarter" idx="12"/>
          </p:nvPr>
        </p:nvSpPr>
        <p:spPr/>
        <p:txBody>
          <a:bodyPr/>
          <a:lstStyle/>
          <a:p>
            <a:fld id="{E0FE408E-4D51-6844-889C-4F5A442FF087}" type="slidenum">
              <a:rPr lang="en-US" smtClean="0"/>
              <a:t>9</a:t>
            </a:fld>
            <a:endParaRPr lang="en-US" dirty="0"/>
          </a:p>
        </p:txBody>
      </p:sp>
      <p:graphicFrame>
        <p:nvGraphicFramePr>
          <p:cNvPr id="4" name="Table 3">
            <a:extLst>
              <a:ext uri="{FF2B5EF4-FFF2-40B4-BE49-F238E27FC236}">
                <a16:creationId xmlns:a16="http://schemas.microsoft.com/office/drawing/2014/main" id="{E0058CA5-B2FF-4104-BC91-EA7907CD6975}"/>
              </a:ext>
            </a:extLst>
          </p:cNvPr>
          <p:cNvGraphicFramePr>
            <a:graphicFrameLocks noGrp="1"/>
          </p:cNvGraphicFramePr>
          <p:nvPr>
            <p:extLst>
              <p:ext uri="{D42A27DB-BD31-4B8C-83A1-F6EECF244321}">
                <p14:modId xmlns:p14="http://schemas.microsoft.com/office/powerpoint/2010/main" val="1610752222"/>
              </p:ext>
            </p:extLst>
          </p:nvPr>
        </p:nvGraphicFramePr>
        <p:xfrm>
          <a:off x="609601" y="1313690"/>
          <a:ext cx="10972797" cy="4716211"/>
        </p:xfrm>
        <a:graphic>
          <a:graphicData uri="http://schemas.openxmlformats.org/drawingml/2006/table">
            <a:tbl>
              <a:tblPr>
                <a:tableStyleId>{5C22544A-7EE6-4342-B048-85BDC9FD1C3A}</a:tableStyleId>
              </a:tblPr>
              <a:tblGrid>
                <a:gridCol w="1920752">
                  <a:extLst>
                    <a:ext uri="{9D8B030D-6E8A-4147-A177-3AD203B41FA5}">
                      <a16:colId xmlns:a16="http://schemas.microsoft.com/office/drawing/2014/main" val="2356062539"/>
                    </a:ext>
                  </a:extLst>
                </a:gridCol>
                <a:gridCol w="565327">
                  <a:extLst>
                    <a:ext uri="{9D8B030D-6E8A-4147-A177-3AD203B41FA5}">
                      <a16:colId xmlns:a16="http://schemas.microsoft.com/office/drawing/2014/main" val="1443894141"/>
                    </a:ext>
                  </a:extLst>
                </a:gridCol>
                <a:gridCol w="565327">
                  <a:extLst>
                    <a:ext uri="{9D8B030D-6E8A-4147-A177-3AD203B41FA5}">
                      <a16:colId xmlns:a16="http://schemas.microsoft.com/office/drawing/2014/main" val="2566634601"/>
                    </a:ext>
                  </a:extLst>
                </a:gridCol>
                <a:gridCol w="565327">
                  <a:extLst>
                    <a:ext uri="{9D8B030D-6E8A-4147-A177-3AD203B41FA5}">
                      <a16:colId xmlns:a16="http://schemas.microsoft.com/office/drawing/2014/main" val="2481289526"/>
                    </a:ext>
                  </a:extLst>
                </a:gridCol>
                <a:gridCol w="565327">
                  <a:extLst>
                    <a:ext uri="{9D8B030D-6E8A-4147-A177-3AD203B41FA5}">
                      <a16:colId xmlns:a16="http://schemas.microsoft.com/office/drawing/2014/main" val="1309965260"/>
                    </a:ext>
                  </a:extLst>
                </a:gridCol>
                <a:gridCol w="565327">
                  <a:extLst>
                    <a:ext uri="{9D8B030D-6E8A-4147-A177-3AD203B41FA5}">
                      <a16:colId xmlns:a16="http://schemas.microsoft.com/office/drawing/2014/main" val="662809598"/>
                    </a:ext>
                  </a:extLst>
                </a:gridCol>
                <a:gridCol w="565327">
                  <a:extLst>
                    <a:ext uri="{9D8B030D-6E8A-4147-A177-3AD203B41FA5}">
                      <a16:colId xmlns:a16="http://schemas.microsoft.com/office/drawing/2014/main" val="816588903"/>
                    </a:ext>
                  </a:extLst>
                </a:gridCol>
                <a:gridCol w="565327">
                  <a:extLst>
                    <a:ext uri="{9D8B030D-6E8A-4147-A177-3AD203B41FA5}">
                      <a16:colId xmlns:a16="http://schemas.microsoft.com/office/drawing/2014/main" val="97861037"/>
                    </a:ext>
                  </a:extLst>
                </a:gridCol>
                <a:gridCol w="565327">
                  <a:extLst>
                    <a:ext uri="{9D8B030D-6E8A-4147-A177-3AD203B41FA5}">
                      <a16:colId xmlns:a16="http://schemas.microsoft.com/office/drawing/2014/main" val="2728080766"/>
                    </a:ext>
                  </a:extLst>
                </a:gridCol>
                <a:gridCol w="565327">
                  <a:extLst>
                    <a:ext uri="{9D8B030D-6E8A-4147-A177-3AD203B41FA5}">
                      <a16:colId xmlns:a16="http://schemas.microsoft.com/office/drawing/2014/main" val="23000923"/>
                    </a:ext>
                  </a:extLst>
                </a:gridCol>
                <a:gridCol w="565327">
                  <a:extLst>
                    <a:ext uri="{9D8B030D-6E8A-4147-A177-3AD203B41FA5}">
                      <a16:colId xmlns:a16="http://schemas.microsoft.com/office/drawing/2014/main" val="2937670794"/>
                    </a:ext>
                  </a:extLst>
                </a:gridCol>
                <a:gridCol w="565327">
                  <a:extLst>
                    <a:ext uri="{9D8B030D-6E8A-4147-A177-3AD203B41FA5}">
                      <a16:colId xmlns:a16="http://schemas.microsoft.com/office/drawing/2014/main" val="2930283077"/>
                    </a:ext>
                  </a:extLst>
                </a:gridCol>
                <a:gridCol w="565327">
                  <a:extLst>
                    <a:ext uri="{9D8B030D-6E8A-4147-A177-3AD203B41FA5}">
                      <a16:colId xmlns:a16="http://schemas.microsoft.com/office/drawing/2014/main" val="3386767454"/>
                    </a:ext>
                  </a:extLst>
                </a:gridCol>
                <a:gridCol w="565327">
                  <a:extLst>
                    <a:ext uri="{9D8B030D-6E8A-4147-A177-3AD203B41FA5}">
                      <a16:colId xmlns:a16="http://schemas.microsoft.com/office/drawing/2014/main" val="479936692"/>
                    </a:ext>
                  </a:extLst>
                </a:gridCol>
                <a:gridCol w="68112">
                  <a:extLst>
                    <a:ext uri="{9D8B030D-6E8A-4147-A177-3AD203B41FA5}">
                      <a16:colId xmlns:a16="http://schemas.microsoft.com/office/drawing/2014/main" val="821403416"/>
                    </a:ext>
                  </a:extLst>
                </a:gridCol>
                <a:gridCol w="572139">
                  <a:extLst>
                    <a:ext uri="{9D8B030D-6E8A-4147-A177-3AD203B41FA5}">
                      <a16:colId xmlns:a16="http://schemas.microsoft.com/office/drawing/2014/main" val="3481378924"/>
                    </a:ext>
                  </a:extLst>
                </a:gridCol>
                <a:gridCol w="122601">
                  <a:extLst>
                    <a:ext uri="{9D8B030D-6E8A-4147-A177-3AD203B41FA5}">
                      <a16:colId xmlns:a16="http://schemas.microsoft.com/office/drawing/2014/main" val="627256280"/>
                    </a:ext>
                  </a:extLst>
                </a:gridCol>
                <a:gridCol w="469971">
                  <a:extLst>
                    <a:ext uri="{9D8B030D-6E8A-4147-A177-3AD203B41FA5}">
                      <a16:colId xmlns:a16="http://schemas.microsoft.com/office/drawing/2014/main" val="1023060089"/>
                    </a:ext>
                  </a:extLst>
                </a:gridCol>
                <a:gridCol w="469971">
                  <a:extLst>
                    <a:ext uri="{9D8B030D-6E8A-4147-A177-3AD203B41FA5}">
                      <a16:colId xmlns:a16="http://schemas.microsoft.com/office/drawing/2014/main" val="3902848077"/>
                    </a:ext>
                  </a:extLst>
                </a:gridCol>
              </a:tblGrid>
              <a:tr h="107605">
                <a:tc>
                  <a:txBody>
                    <a:bodyPr/>
                    <a:lstStyle/>
                    <a:p>
                      <a:pPr algn="l" fontAlgn="b"/>
                      <a:r>
                        <a:rPr lang="en-US" sz="900" u="none" strike="noStrike">
                          <a:effectLst/>
                        </a:rPr>
                        <a:t>Society of American Military Engineers</a:t>
                      </a:r>
                      <a:endParaRPr lang="en-US" sz="9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043393087"/>
                  </a:ext>
                </a:extLst>
              </a:tr>
              <a:tr h="151093">
                <a:tc>
                  <a:txBody>
                    <a:bodyPr/>
                    <a:lstStyle/>
                    <a:p>
                      <a:pPr algn="l" fontAlgn="b"/>
                      <a:r>
                        <a:rPr lang="en-US" sz="900" u="none" strike="noStrike">
                          <a:effectLst/>
                        </a:rPr>
                        <a:t>Statement of Activities - Actual vs Budget</a:t>
                      </a:r>
                      <a:endParaRPr lang="en-US" sz="9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769823445"/>
                  </a:ext>
                </a:extLst>
              </a:tr>
              <a:tr h="151093">
                <a:tc gridSpan="2">
                  <a:txBody>
                    <a:bodyPr/>
                    <a:lstStyle/>
                    <a:p>
                      <a:pPr algn="l" fontAlgn="b"/>
                      <a:r>
                        <a:rPr lang="en-US" sz="900" u="none" strike="noStrike">
                          <a:effectLst/>
                        </a:rPr>
                        <a:t>For the Eight Months Ended August 31, 2022</a:t>
                      </a:r>
                      <a:endParaRPr lang="en-US" sz="900" b="0" i="0" u="none" strike="noStrike">
                        <a:effectLst/>
                        <a:latin typeface="Helvetica" panose="020B0604020202020204" pitchFamily="34" charset="0"/>
                      </a:endParaRPr>
                    </a:p>
                  </a:txBody>
                  <a:tcPr marL="3406" marR="3406" marT="3406" marB="0" anchor="b"/>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801649764"/>
                  </a:ext>
                </a:extLst>
              </a:tr>
              <a:tr h="102644">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070503141"/>
                  </a:ext>
                </a:extLst>
              </a:tr>
              <a:tr h="102644">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4044483785"/>
                  </a:ext>
                </a:extLst>
              </a:tr>
              <a:tr h="102644">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93232419"/>
                  </a:ext>
                </a:extLst>
              </a:tr>
              <a:tr h="102644">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Month Ended</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059644338"/>
                  </a:ext>
                </a:extLst>
              </a:tr>
              <a:tr h="102644">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January</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February</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March</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April</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May</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June</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July</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August</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September</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October</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November</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December</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073402311"/>
                  </a:ext>
                </a:extLst>
              </a:tr>
              <a:tr h="106750">
                <a:tc>
                  <a:txBody>
                    <a:bodyPr/>
                    <a:lstStyle/>
                    <a:p>
                      <a:pPr algn="l" fontAlgn="b"/>
                      <a:r>
                        <a:rPr lang="en-US" sz="500" u="none" strike="noStrike">
                          <a:effectLst/>
                        </a:rPr>
                        <a:t> </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Actual</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Projection</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Projection</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Projection</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Projection</a:t>
                      </a:r>
                      <a:endParaRPr lang="en-US" sz="500" b="0"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Projected Total</a:t>
                      </a:r>
                      <a:endParaRPr lang="en-US" sz="5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ctr" fontAlgn="b"/>
                      <a:r>
                        <a:rPr lang="en-US" sz="500" u="none" strike="noStrike">
                          <a:effectLst/>
                        </a:rPr>
                        <a:t>Projected Total</a:t>
                      </a:r>
                      <a:endParaRPr lang="en-US" sz="5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500" u="none" strike="noStrike">
                          <a:effectLst/>
                        </a:rPr>
                        <a:t>Approved Budget</a:t>
                      </a:r>
                      <a:endParaRPr lang="en-US" sz="500" b="1" i="0" u="none" strike="noStrike">
                        <a:effectLst/>
                        <a:latin typeface="Helvetica" panose="020B0604020202020204" pitchFamily="34" charset="0"/>
                      </a:endParaRPr>
                    </a:p>
                  </a:txBody>
                  <a:tcPr marL="3406" marR="3406" marT="3406" marB="0" anchor="b"/>
                </a:tc>
                <a:tc>
                  <a:txBody>
                    <a:bodyPr/>
                    <a:lstStyle/>
                    <a:p>
                      <a:pPr algn="r" fontAlgn="b"/>
                      <a:r>
                        <a:rPr lang="en-US" sz="500" u="none" strike="noStrike">
                          <a:effectLst/>
                        </a:rPr>
                        <a:t>Variance</a:t>
                      </a:r>
                      <a:endParaRPr lang="en-US" sz="500" b="1" i="0" u="none" strike="noStrike">
                        <a:effectLst/>
                        <a:latin typeface="Helvetica" panose="020B0604020202020204" pitchFamily="34" charset="0"/>
                      </a:endParaRPr>
                    </a:p>
                  </a:txBody>
                  <a:tcPr marL="3406" marR="3406" marT="3406" marB="0" anchor="b"/>
                </a:tc>
                <a:extLst>
                  <a:ext uri="{0D108BD9-81ED-4DB2-BD59-A6C34878D82A}">
                    <a16:rowId xmlns:a16="http://schemas.microsoft.com/office/drawing/2014/main" val="3095327446"/>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ctr" fontAlgn="b"/>
                      <a:r>
                        <a:rPr lang="en-US" sz="500" u="none" strike="noStrike">
                          <a:effectLst/>
                        </a:rPr>
                        <a:t>(less Investments)</a:t>
                      </a:r>
                      <a:endParaRPr lang="en-US" sz="5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684711919"/>
                  </a:ext>
                </a:extLst>
              </a:tr>
              <a:tr h="106750">
                <a:tc>
                  <a:txBody>
                    <a:bodyPr/>
                    <a:lstStyle/>
                    <a:p>
                      <a:pPr algn="l" fontAlgn="b"/>
                      <a:r>
                        <a:rPr lang="en-US" sz="600" u="none" strike="noStrike">
                          <a:effectLst/>
                        </a:rPr>
                        <a:t>  Change In Net Assets</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554512234"/>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628195685"/>
                  </a:ext>
                </a:extLst>
              </a:tr>
              <a:tr h="106750">
                <a:tc>
                  <a:txBody>
                    <a:bodyPr/>
                    <a:lstStyle/>
                    <a:p>
                      <a:pPr algn="l" fontAlgn="b"/>
                      <a:r>
                        <a:rPr lang="en-US" sz="600" u="none" strike="noStrike">
                          <a:effectLst/>
                        </a:rPr>
                        <a:t>    Revenue</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241866082"/>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323013076"/>
                  </a:ext>
                </a:extLst>
              </a:tr>
              <a:tr h="106750">
                <a:tc>
                  <a:txBody>
                    <a:bodyPr/>
                    <a:lstStyle/>
                    <a:p>
                      <a:pPr algn="l" fontAlgn="b"/>
                      <a:r>
                        <a:rPr lang="en-US" sz="600" u="none" strike="noStrike">
                          <a:effectLst/>
                        </a:rPr>
                        <a:t>      Dues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167,394.96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200,662.87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146,996.46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192,991.44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200,785.71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191,538.19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197,830.86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139,883.48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203,144.58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203,144.58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203,144.58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203,144.62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2,250,662.33</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2,250,662.33</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2,437,735.00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(187,072.67)</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926153504"/>
                  </a:ext>
                </a:extLst>
              </a:tr>
              <a:tr h="106750">
                <a:tc>
                  <a:txBody>
                    <a:bodyPr/>
                    <a:lstStyle/>
                    <a:p>
                      <a:pPr algn="l" fontAlgn="b"/>
                      <a:r>
                        <a:rPr lang="en-US" sz="600" u="none" strike="noStrike">
                          <a:effectLst/>
                        </a:rPr>
                        <a:t>      Contributions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150.00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150.00</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150.00</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150.00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650762009"/>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 </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556266549"/>
                  </a:ext>
                </a:extLst>
              </a:tr>
              <a:tr h="106750">
                <a:tc>
                  <a:txBody>
                    <a:bodyPr/>
                    <a:lstStyle/>
                    <a:p>
                      <a:pPr algn="l" fontAlgn="b"/>
                      <a:r>
                        <a:rPr lang="en-US" sz="600" u="none" strike="noStrike">
                          <a:effectLst/>
                        </a:rPr>
                        <a:t>      Advertising</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54,458.49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45,056.56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94,973.04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2,166.00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75,996.82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18,333.00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57,777.07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50,000.00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55,000.00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453,760.98</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453,760.98</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312,000.00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141,760.98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737056747"/>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 </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227829914"/>
                  </a:ext>
                </a:extLst>
              </a:tr>
              <a:tr h="106750">
                <a:tc>
                  <a:txBody>
                    <a:bodyPr/>
                    <a:lstStyle/>
                    <a:p>
                      <a:pPr algn="l" fontAlgn="b"/>
                      <a:r>
                        <a:rPr lang="en-US" sz="600" u="none" strike="noStrike">
                          <a:effectLst/>
                        </a:rPr>
                        <a:t>      Conference Registrations and Sponsorships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20,924.00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58,112.75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369,114.50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497.00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1,874,812.16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78,643.25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20,421.00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261,862.80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57,000.00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3,675,000.00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6,416,387.46</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6,416,387.46</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6,557,930.00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(141,542.54)</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875848949"/>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 </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804742656"/>
                  </a:ext>
                </a:extLst>
              </a:tr>
              <a:tr h="106750">
                <a:tc>
                  <a:txBody>
                    <a:bodyPr/>
                    <a:lstStyle/>
                    <a:p>
                      <a:pPr algn="l" fontAlgn="b"/>
                      <a:r>
                        <a:rPr lang="en-US" sz="600" u="none" strike="noStrike">
                          <a:effectLst/>
                        </a:rPr>
                        <a:t>      Other Income</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1,222.06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7,024.35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15,003.95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6,802.23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11,569.64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5,021.29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20,143.95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3,209.28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3,833.34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3,833.34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3,833.34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3,833.28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85,330.05</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85,330.05</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46,000.00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39,330.05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753983266"/>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 </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529983840"/>
                  </a:ext>
                </a:extLst>
              </a:tr>
              <a:tr h="106750">
                <a:tc>
                  <a:txBody>
                    <a:bodyPr/>
                    <a:lstStyle/>
                    <a:p>
                      <a:pPr algn="l" fontAlgn="b"/>
                      <a:r>
                        <a:rPr lang="en-US" sz="600" u="none" strike="noStrike">
                          <a:effectLst/>
                        </a:rPr>
                        <a:t>      Investment Income</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(297,795.47)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(161,640.68)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57,002.04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(415,863.06)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18,821.44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(421,126.06)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186,361.35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(226,986.06)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(1,261,226.50)</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0.00</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394231754"/>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 </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763074556"/>
                  </a:ext>
                </a:extLst>
              </a:tr>
              <a:tr h="106750">
                <a:tc>
                  <a:txBody>
                    <a:bodyPr/>
                    <a:lstStyle/>
                    <a:p>
                      <a:pPr algn="l" fontAlgn="b"/>
                      <a:r>
                        <a:rPr lang="en-US" sz="600" u="none" strike="noStrike">
                          <a:effectLst/>
                        </a:rPr>
                        <a:t>      Grants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312,500.00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5,166.67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5,166.67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5,166.67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5,166.63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333,166.64</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333,166.64</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374,500.00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(41,333.36)</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794548824"/>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517693595"/>
                  </a:ext>
                </a:extLst>
              </a:tr>
              <a:tr h="106750">
                <a:tc>
                  <a:txBody>
                    <a:bodyPr/>
                    <a:lstStyle/>
                    <a:p>
                      <a:pPr algn="l" fontAlgn="b"/>
                      <a:r>
                        <a:rPr lang="en-US" sz="600" u="none" strike="noStrike">
                          <a:effectLst/>
                        </a:rPr>
                        <a:t>    Total Revenue</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(53,795.96)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$ 149,215.85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$ 995,589.99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(213,406.39)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$ 2,182,135.77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(127,590.33)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$ 482,534.23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$ 177,969.50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$ 319,144.59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$ 212,144.59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$ 3,942,144.59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$ 212,144.53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8,278,230.96</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9,539,457.46</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9,728,165.00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(188,707.54)</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505374199"/>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938112419"/>
                  </a:ext>
                </a:extLst>
              </a:tr>
              <a:tr h="106750">
                <a:tc>
                  <a:txBody>
                    <a:bodyPr/>
                    <a:lstStyle/>
                    <a:p>
                      <a:pPr algn="l" fontAlgn="b"/>
                      <a:r>
                        <a:rPr lang="en-US" sz="600" u="none" strike="noStrike">
                          <a:effectLst/>
                        </a:rPr>
                        <a:t>    Expenditures</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4033880718"/>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608045200"/>
                  </a:ext>
                </a:extLst>
              </a:tr>
              <a:tr h="106750">
                <a:tc>
                  <a:txBody>
                    <a:bodyPr/>
                    <a:lstStyle/>
                    <a:p>
                      <a:pPr algn="l" fontAlgn="b"/>
                      <a:r>
                        <a:rPr lang="en-US" sz="600" u="none" strike="noStrike">
                          <a:effectLst/>
                        </a:rPr>
                        <a:t>      Employee-Related Expenses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254,189.62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204,137.85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226,789.33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244,108.33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265,305.44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242,325.10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234,273.86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286,163.47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267,070.41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273,429.19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277,595.86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277,595.86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3,052,984.32</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3,052,984.32</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3,204,845.00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(151,860.68)</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671108009"/>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428656606"/>
                  </a:ext>
                </a:extLst>
              </a:tr>
              <a:tr h="106750">
                <a:tc>
                  <a:txBody>
                    <a:bodyPr/>
                    <a:lstStyle/>
                    <a:p>
                      <a:pPr algn="l" fontAlgn="b"/>
                      <a:r>
                        <a:rPr lang="en-US" sz="600" u="none" strike="noStrike">
                          <a:effectLst/>
                        </a:rPr>
                        <a:t>      Professional Fees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19,407.33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33,369.20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7,750.89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70,540.43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63,585.89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45,138.50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29,017.50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25,302.60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22,458.33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27,958.33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33,458.33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33,458.33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411,445.66</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411,445.66</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269,500.00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141,945.66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2790204463"/>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691562881"/>
                  </a:ext>
                </a:extLst>
              </a:tr>
              <a:tr h="106750">
                <a:tc>
                  <a:txBody>
                    <a:bodyPr/>
                    <a:lstStyle/>
                    <a:p>
                      <a:pPr algn="l" fontAlgn="b"/>
                      <a:r>
                        <a:rPr lang="en-US" sz="600" u="none" strike="noStrike">
                          <a:effectLst/>
                        </a:rPr>
                        <a:t>      Meeting Expenses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1,073.48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6,634.69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60,166.82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171,210.11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1,205,178.89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192,579.62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(33,177.53)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142,087.01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2,600,000.00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0.00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4,345,753.09</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4,345,753.09</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4,132,865.00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212,888.09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446252808"/>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644163289"/>
                  </a:ext>
                </a:extLst>
              </a:tr>
              <a:tr h="106750">
                <a:tc>
                  <a:txBody>
                    <a:bodyPr/>
                    <a:lstStyle/>
                    <a:p>
                      <a:pPr algn="l" fontAlgn="b"/>
                      <a:r>
                        <a:rPr lang="en-US" sz="600" u="none" strike="noStrike">
                          <a:effectLst/>
                        </a:rPr>
                        <a:t>      Other Expenses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104,698.17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161,227.60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138,214.00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165,400.88</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263,860.12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169,146.01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112,977.27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98,909.17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162,431.07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162,431.07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162,431.07</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162,431.25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1,864,157.68</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1,864,157.68</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1,949,173.00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(85,015.32)</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3294153997"/>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398928895"/>
                  </a:ext>
                </a:extLst>
              </a:tr>
              <a:tr h="106750">
                <a:tc>
                  <a:txBody>
                    <a:bodyPr/>
                    <a:lstStyle/>
                    <a:p>
                      <a:pPr algn="l" fontAlgn="b"/>
                      <a:r>
                        <a:rPr lang="en-US" sz="600" u="none" strike="noStrike">
                          <a:effectLst/>
                        </a:rPr>
                        <a:t>    Total Expenditures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$ 379,368.60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$ 405,369.34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$ 432,921.04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$ 651,259.75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$ 1,797,930.34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$ 649,189.23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$ 343,091.10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$ 552,462.25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$ 451,959.81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$ 463,818.59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$ 3,073,485.26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$ 473,485.44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9,674,340.75</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9,674,340.75</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9,556,383.00</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117,957.75</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146185524"/>
                  </a:ext>
                </a:extLst>
              </a:tr>
              <a:tr h="106750">
                <a:tc gridSpan="14">
                  <a:txBody>
                    <a:bodyPr/>
                    <a:lstStyle/>
                    <a:p>
                      <a:pPr algn="l" fontAlgn="b"/>
                      <a:r>
                        <a:rPr lang="en-US" sz="600" u="none" strike="noStrike">
                          <a:effectLst/>
                        </a:rPr>
                        <a:t> </a:t>
                      </a:r>
                      <a:endParaRPr lang="en-US" sz="600" b="0" i="0" u="none" strike="noStrike">
                        <a:effectLst/>
                        <a:latin typeface="Helvetica" panose="020B0604020202020204" pitchFamily="34" charset="0"/>
                      </a:endParaRPr>
                    </a:p>
                  </a:txBody>
                  <a:tcPr marL="3406" marR="3406" marT="3406"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extLst>
                  <a:ext uri="{0D108BD9-81ED-4DB2-BD59-A6C34878D82A}">
                    <a16:rowId xmlns:a16="http://schemas.microsoft.com/office/drawing/2014/main" val="4178844451"/>
                  </a:ext>
                </a:extLst>
              </a:tr>
              <a:tr h="110856">
                <a:tc>
                  <a:txBody>
                    <a:bodyPr/>
                    <a:lstStyle/>
                    <a:p>
                      <a:pPr algn="l" fontAlgn="b"/>
                      <a:r>
                        <a:rPr lang="en-US" sz="600" u="none" strike="noStrike">
                          <a:effectLst/>
                        </a:rPr>
                        <a:t>  Total Change In Net Assets</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(433,164.56)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(256,153.49)</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$ 562,668.95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(864,666.14)</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$ 384,205.43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(776,779.56)</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$ 139,443.13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(374,492.75)</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(132,815.22)</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(251,674.00)</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$ 868,659.33</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 (261,340.91)</a:t>
                      </a:r>
                      <a:endParaRPr lang="en-US" sz="600" b="0"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a:effectLst/>
                        </a:rPr>
                        <a:t>(1,396,109.79)</a:t>
                      </a:r>
                      <a:endParaRPr lang="en-US" sz="600" b="0"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(134,883.29)</a:t>
                      </a:r>
                      <a:endParaRPr lang="en-US" sz="600" b="1" i="0" u="none" strike="noStrike">
                        <a:effectLst/>
                        <a:latin typeface="Helvetica" panose="020B0604020202020204" pitchFamily="34" charset="0"/>
                      </a:endParaRPr>
                    </a:p>
                  </a:txBody>
                  <a:tcPr marL="3406" marR="3406" marT="3406"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3406" marR="3406" marT="3406" marB="0" anchor="b"/>
                </a:tc>
                <a:tc>
                  <a:txBody>
                    <a:bodyPr/>
                    <a:lstStyle/>
                    <a:p>
                      <a:pPr algn="r" fontAlgn="b"/>
                      <a:r>
                        <a:rPr lang="en-US" sz="600" u="none" strike="noStrike">
                          <a:effectLst/>
                        </a:rPr>
                        <a:t>171,782.00</a:t>
                      </a:r>
                      <a:endParaRPr lang="en-US" sz="600" b="1" i="0" u="none" strike="noStrike">
                        <a:effectLst/>
                        <a:latin typeface="Helvetica" panose="020B0604020202020204" pitchFamily="34" charset="0"/>
                      </a:endParaRPr>
                    </a:p>
                  </a:txBody>
                  <a:tcPr marL="3406" marR="3406" marT="3406" marB="0" anchor="b"/>
                </a:tc>
                <a:tc>
                  <a:txBody>
                    <a:bodyPr/>
                    <a:lstStyle/>
                    <a:p>
                      <a:pPr algn="r" fontAlgn="b"/>
                      <a:r>
                        <a:rPr lang="en-US" sz="600" u="none" strike="noStrike" dirty="0">
                          <a:effectLst/>
                        </a:rPr>
                        <a:t>(306,665.29)</a:t>
                      </a:r>
                      <a:endParaRPr lang="en-US" sz="600" b="1" i="0" u="none" strike="noStrike" dirty="0">
                        <a:effectLst/>
                        <a:latin typeface="Helvetica" panose="020B0604020202020204" pitchFamily="34" charset="0"/>
                      </a:endParaRPr>
                    </a:p>
                  </a:txBody>
                  <a:tcPr marL="3406" marR="3406" marT="3406" marB="0" anchor="b"/>
                </a:tc>
                <a:extLst>
                  <a:ext uri="{0D108BD9-81ED-4DB2-BD59-A6C34878D82A}">
                    <a16:rowId xmlns:a16="http://schemas.microsoft.com/office/drawing/2014/main" val="1384563050"/>
                  </a:ext>
                </a:extLst>
              </a:tr>
            </a:tbl>
          </a:graphicData>
        </a:graphic>
      </p:graphicFrame>
      <p:sp>
        <p:nvSpPr>
          <p:cNvPr id="5" name="TextBox 4">
            <a:extLst>
              <a:ext uri="{FF2B5EF4-FFF2-40B4-BE49-F238E27FC236}">
                <a16:creationId xmlns:a16="http://schemas.microsoft.com/office/drawing/2014/main" id="{EE49781D-C892-4A55-8AD3-665A8FD98AB8}"/>
              </a:ext>
            </a:extLst>
          </p:cNvPr>
          <p:cNvSpPr txBox="1"/>
          <p:nvPr/>
        </p:nvSpPr>
        <p:spPr>
          <a:xfrm>
            <a:off x="2800884" y="272534"/>
            <a:ext cx="6097424" cy="646331"/>
          </a:xfrm>
          <a:prstGeom prst="rect">
            <a:avLst/>
          </a:prstGeom>
          <a:noFill/>
        </p:spPr>
        <p:txBody>
          <a:bodyPr wrap="square">
            <a:spAutoFit/>
          </a:bodyPr>
          <a:lstStyle/>
          <a:p>
            <a:pPr algn="ctr"/>
            <a:r>
              <a:rPr lang="en-US" sz="3600" b="1" dirty="0">
                <a:solidFill>
                  <a:schemeClr val="bg1"/>
                </a:solidFill>
              </a:rPr>
              <a:t>EOY  Budget Forecast</a:t>
            </a:r>
          </a:p>
        </p:txBody>
      </p:sp>
    </p:spTree>
    <p:extLst>
      <p:ext uri="{BB962C8B-B14F-4D97-AF65-F5344CB8AC3E}">
        <p14:creationId xmlns:p14="http://schemas.microsoft.com/office/powerpoint/2010/main" val="364766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7582</TotalTime>
  <Words>8281</Words>
  <Application>Microsoft Office PowerPoint</Application>
  <PresentationFormat>Widescreen</PresentationFormat>
  <Paragraphs>1957</Paragraphs>
  <Slides>85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Amasis MT Pro Black</vt:lpstr>
      <vt:lpstr>Arial</vt:lpstr>
      <vt:lpstr>Arial Black</vt:lpstr>
      <vt:lpstr>Calibri</vt:lpstr>
      <vt:lpstr>Helvetica</vt:lpstr>
      <vt:lpstr>Symbol</vt:lpstr>
      <vt:lpstr>Times New Roman</vt:lpstr>
      <vt:lpstr>Wingdings</vt:lpstr>
      <vt:lpstr>Office Theme</vt:lpstr>
      <vt:lpstr>Welcome to Board Day!</vt:lpstr>
      <vt:lpstr>PowerPoint Presentation</vt:lpstr>
      <vt:lpstr>SAME National Business Operations Update Joe Schroedel, Executive Director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EMS </vt:lpstr>
      <vt:lpstr>Dues Restructuring Initiative</vt:lpstr>
      <vt:lpstr>SM Renewals Schedule July - Aug</vt:lpstr>
      <vt:lpstr>SM Renewal Schedule Sept - Oct</vt:lpstr>
      <vt:lpstr>SM Renewal Schedule Nov - Dec</vt:lpstr>
      <vt:lpstr>SM Renewal Schedule TOTALS</vt:lpstr>
      <vt:lpstr>Post Funds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SAME Foundation Update Mark Handley, Past President &amp; Foundation Liaison</vt:lpstr>
      <vt:lpstr>PowerPoint Presentation</vt:lpstr>
      <vt:lpstr>PowerPoint Presentation</vt:lpstr>
      <vt:lpstr>PowerPoint Presentation</vt:lpstr>
      <vt:lpstr>Service Member Task Force Dave Newkirk, Elected Director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Construction Task Force Mike Wehr, Task Force Chair</vt:lpstr>
      <vt:lpstr>Construction Task Force Update</vt:lpstr>
      <vt:lpstr>Construction Task Force Update</vt:lpstr>
      <vt:lpstr>Construction Task Force Update</vt:lpstr>
      <vt:lpstr>Construction Task Force Update</vt:lpstr>
      <vt:lpstr>PowerPoint Presentation</vt:lpstr>
      <vt:lpstr>IGE Update Rob Biedermann, SAME Programs &amp; IGE Director</vt:lpstr>
      <vt:lpstr>PowerPoint Presentation</vt:lpstr>
      <vt:lpstr>PowerPoint Presentation</vt:lpstr>
      <vt:lpstr>PowerPoint Presentation</vt:lpstr>
      <vt:lpstr>PowerPoint Presentation</vt:lpstr>
      <vt:lpstr>PowerPoint Presentation</vt:lpstr>
      <vt:lpstr>PowerPoint Presentation</vt:lpstr>
      <vt:lpstr>AOF Update Rad Delaney, Vice President/AOF Chair</vt:lpstr>
      <vt:lpstr>2022 AOF Engagement Survey</vt:lpstr>
      <vt:lpstr>Why did we do this?</vt:lpstr>
      <vt:lpstr>Types of involvement 323 answered 99 skipped</vt:lpstr>
      <vt:lpstr>Not as engaged in SAME as once was (reasons)</vt:lpstr>
      <vt:lpstr>What can leadership do to bring back (if not as engaged) 144 answered  278 skipped</vt:lpstr>
      <vt:lpstr>What else should SAME Leadership know about Fellows Engagement? (some excerpts)</vt:lpstr>
      <vt:lpstr>What else are we doing?</vt:lpstr>
      <vt:lpstr>What else are we doing (continued)?</vt:lpstr>
      <vt:lpstr>Elected Director Support</vt:lpstr>
      <vt:lpstr>Strategic Plan Assessments &amp; Benchmarks (Technical COIs) Charlie Perham, President-Elect </vt:lpstr>
      <vt:lpstr>PowerPoint Presentation</vt:lpstr>
      <vt:lpstr>Strategic Plan Assessments &amp; Benchmarks (Human Capital COIs) Sharon Krock, Vice President </vt:lpstr>
      <vt:lpstr>PowerPoint Presentation</vt:lpstr>
      <vt:lpstr>PowerPoint Presentation</vt:lpstr>
      <vt:lpstr>Strategic Plan Assessments &amp; Benchmarks (RVPs &amp; Membership) Mike Darrow, Vice President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 Structure Vice Chair, Tools &amp; Resources: Joe DiMisa Chair-elect, Strategic Direction: Bobbi Jo Lang Vice Chair, Military &amp; Government Engagement: Lee Ann Zelesnikar Vice Chairs, Diversity, Equity &amp; Inclusion: Debra Crafter and Elaina Edwards Immediate Past Chair, Michael Huffstetler, F.SAME Elected Directors: Danielle Barner, John Davis Staff Liaison: Jill Murphy  Progress and Outcomes – Summary Work Plan Submitted September 2022 – Focus on three main topics    </vt:lpstr>
      <vt:lpstr>PowerPoint Presentation</vt:lpstr>
      <vt:lpstr>PowerPoint Presentation</vt:lpstr>
      <vt:lpstr>PowerPoint Presentation</vt:lpstr>
      <vt:lpstr>Consent Agenda Approved</vt:lpstr>
      <vt:lpstr>PowerPoint Presentation</vt:lpstr>
      <vt:lpstr>Booth Assignments</vt:lpstr>
      <vt:lpstr>President’s Reception Davidson Ballroom Foyer, 5:30 pm</vt:lpstr>
    </vt:vector>
  </TitlesOfParts>
  <Company>SAME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Rooney</dc:creator>
  <cp:lastModifiedBy>Kathy Off</cp:lastModifiedBy>
  <cp:revision>77</cp:revision>
  <dcterms:created xsi:type="dcterms:W3CDTF">2016-04-20T14:52:05Z</dcterms:created>
  <dcterms:modified xsi:type="dcterms:W3CDTF">2022-11-10T15:15:09Z</dcterms:modified>
</cp:coreProperties>
</file>